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23"/>
  </p:notesMasterIdLst>
  <p:handoutMasterIdLst>
    <p:handoutMasterId r:id="rId24"/>
  </p:handoutMasterIdLst>
  <p:sldIdLst>
    <p:sldId id="283" r:id="rId5"/>
    <p:sldId id="314" r:id="rId6"/>
    <p:sldId id="316" r:id="rId7"/>
    <p:sldId id="279" r:id="rId8"/>
    <p:sldId id="307" r:id="rId9"/>
    <p:sldId id="292" r:id="rId10"/>
    <p:sldId id="325" r:id="rId11"/>
    <p:sldId id="315" r:id="rId12"/>
    <p:sldId id="304" r:id="rId13"/>
    <p:sldId id="317" r:id="rId14"/>
    <p:sldId id="318" r:id="rId15"/>
    <p:sldId id="296" r:id="rId16"/>
    <p:sldId id="295" r:id="rId17"/>
    <p:sldId id="323" r:id="rId18"/>
    <p:sldId id="320" r:id="rId19"/>
    <p:sldId id="324" r:id="rId20"/>
    <p:sldId id="322" r:id="rId21"/>
    <p:sldId id="289" r:id="rId22"/>
  </p:sldIdLst>
  <p:sldSz cx="9144000" cy="6858000" type="screen4x3"/>
  <p:notesSz cx="7086600" cy="93726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DF8A15D7-BD62-E149-962C-08E87225CD1D}">
          <p14:sldIdLst>
            <p14:sldId id="283"/>
            <p14:sldId id="314"/>
            <p14:sldId id="316"/>
            <p14:sldId id="279"/>
            <p14:sldId id="307"/>
            <p14:sldId id="292"/>
            <p14:sldId id="325"/>
            <p14:sldId id="315"/>
            <p14:sldId id="304"/>
            <p14:sldId id="317"/>
            <p14:sldId id="318"/>
            <p14:sldId id="296"/>
            <p14:sldId id="295"/>
            <p14:sldId id="323"/>
            <p14:sldId id="320"/>
            <p14:sldId id="324"/>
            <p14:sldId id="322"/>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2"/>
    <a:srgbClr val="0071A1"/>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44599-94EA-482F-A40C-F7097E33B520}" v="42" dt="2022-03-02T16:58:16.676"/>
    <p1510:client id="{103DBC2D-BBC6-4946-8547-115154EA7E18}" v="155" dt="2022-02-07T23:23:04.296"/>
    <p1510:client id="{1405E90D-C7E5-4630-BE49-C015A0F78C8C}" v="56" dt="2022-02-08T00:46:52.356"/>
    <p1510:client id="{245F15C6-D718-2788-7304-09590D79644E}" v="350" dt="2022-01-05T23:58:26.251"/>
    <p1510:client id="{246C398C-05D0-B03A-21A0-C52BE2A3B36D}" v="30" dt="2022-03-17T19:28:51.958"/>
    <p1510:client id="{28129659-72B4-4AD7-7C15-316FCD7737CB}" v="28" dt="2022-03-16T16:06:26.886"/>
    <p1510:client id="{29190F8C-6DBF-553D-2744-2D7471EBFAF6}" v="46" dt="2022-02-07T17:47:31.204"/>
    <p1510:client id="{2B9C7F2C-E936-4D84-AA7F-75BEFEFEA672}" v="19" dt="2022-02-08T17:57:51.366"/>
    <p1510:client id="{3C3C910E-ACCF-46FE-AF3D-C76A58411301}" v="1" dt="2022-02-17T21:28:05.477"/>
    <p1510:client id="{3C504FD1-9242-4D29-84B1-EB6FE73482DB}" v="73" dt="2022-02-07T18:41:00.297"/>
    <p1510:client id="{3E4937F6-1707-EB21-145F-AEA478BFDE79}" v="314" dt="2022-03-17T19:45:17.095"/>
    <p1510:client id="{3FD2FD69-442D-3D76-8E4D-2AD6A50FFF2B}" v="121" dt="2022-02-08T18:52:17.301"/>
    <p1510:client id="{41E26C47-3EEE-4F83-AD89-9512268BDC9D}" v="126" dt="2022-02-17T18:04:59.457"/>
    <p1510:client id="{6239D991-A34E-CF30-1D64-0E4DEB1C656A}" v="158" dt="2022-01-05T19:13:27.375"/>
    <p1510:client id="{6A7A2C43-F323-43A9-AC1F-0196776BF82C}" v="6" dt="2022-03-01T18:06:45.254"/>
    <p1510:client id="{78605104-52DB-260D-B666-D3B3EBCB1AC5}" v="200" dt="2022-02-08T16:27:00.698"/>
    <p1510:client id="{7AFF4735-3925-A998-1175-B846162F777C}" v="416" dt="2022-02-04T17:04:04.817"/>
    <p1510:client id="{7DE62277-C687-407E-AB65-F6639BC57304}" v="129" dt="2022-03-16T20:59:29.314"/>
    <p1510:client id="{83A17558-1210-4D3B-8322-3D033C60E953}" v="42" dt="2022-02-03T18:14:12.139"/>
    <p1510:client id="{9FE645B0-C709-454F-9C70-CC14D8AA7776}" v="116" dt="2022-03-17T19:16:34.228"/>
    <p1510:client id="{A5BDF9CD-9FC2-5E97-DE8C-7359D61FC9CE}" v="289" dt="2022-03-17T19:51:19.667"/>
    <p1510:client id="{A85453B9-520B-AB52-A1FD-025DB05799CE}" v="1" dt="2021-12-30T22:45:34.421"/>
    <p1510:client id="{AC9F74A2-0C29-9644-CBC7-06CBE045ABCE}" v="59" dt="2022-03-15T03:47:27.443"/>
    <p1510:client id="{B9432536-6E5C-F8C6-40A0-D8EE5801C6C1}" v="251" dt="2022-03-15T21:58:00.954"/>
    <p1510:client id="{B9DAA0AC-81DF-4FF3-96D2-5871450BB358}" v="391" dt="2022-02-08T17:52:05.117"/>
    <p1510:client id="{C3422BA6-6475-D9B0-5EA3-465D6584CFA5}" v="81" dt="2022-02-07T16:48:34.561"/>
    <p1510:client id="{C35C0C4B-8771-7B9D-C7D6-4B6BBE8EE0D3}" v="17" dt="2022-01-06T19:17:53.329"/>
    <p1510:client id="{C6945A81-37DF-4114-5CCC-A516F24CC5CE}" v="195" dt="2022-03-15T00:30:25.729"/>
    <p1510:client id="{C8FBE82D-82E0-425C-862F-7F95EE6F750D}" v="80" dt="2022-02-08T18:07:14.372"/>
    <p1510:client id="{D5196CDA-8013-C1E7-FC56-FCDE4F9425F1}" v="95" dt="2022-03-15T17:28:11.074"/>
    <p1510:client id="{D626F2C0-E949-0D57-56A0-521B7243135A}" v="121" dt="2022-01-05T16:23:14.275"/>
    <p1510:client id="{D74AE707-3E9C-4E77-8FB6-C16714E96884}" v="1162" dt="2022-01-06T20:39:07.776"/>
    <p1510:client id="{DD11C696-2A7F-4C0E-AAFA-68CEAFCEE701}" v="5" dt="2022-01-06T21:01:28.107"/>
    <p1510:client id="{DDDF0C18-8AF6-A4EF-CA9B-4F3C77B852BA}" v="138" dt="2022-03-14T21:02:57.507"/>
    <p1510:client id="{DE5A1689-34F7-40E4-89AB-416C79865F65}" v="9" dt="2022-03-14T21:30:38.847"/>
    <p1510:client id="{E085BA5A-C818-41C0-ABEC-85FD780DFF9E}" v="341" dt="2022-02-08T18:52:07.468"/>
    <p1510:client id="{FC4F5ABB-5FF3-439D-98B1-B9A6B746AA17}" v="1446" dt="2022-01-06T01:25:12.175"/>
    <p1510:client id="{FD9359D5-B82F-4B32-BF44-336595D45BAC}" v="392" dt="2022-03-03T20:03:21.018"/>
    <p1510:client id="{FF76898C-75A7-064C-3088-B39687D46A66}" v="4" dt="2022-02-08T00:50:25.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678"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883702-508B-4C36-9A41-6D8EC096EB1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22E863D-2FE5-4E64-93DE-AC46298579E5}">
      <dgm:prSet/>
      <dgm:spPr/>
      <dgm:t>
        <a:bodyPr/>
        <a:lstStyle/>
        <a:p>
          <a:pPr>
            <a:lnSpc>
              <a:spcPct val="100000"/>
            </a:lnSpc>
          </a:pPr>
          <a:r>
            <a:rPr lang="en-US"/>
            <a:t>Re-engineering Enrollment</a:t>
          </a:r>
        </a:p>
      </dgm:t>
    </dgm:pt>
    <dgm:pt modelId="{610C5251-FCB2-41EE-A1ED-92D1E8184E3C}" type="parTrans" cxnId="{070E502E-8FF9-489F-A0C3-AD328B77D54D}">
      <dgm:prSet/>
      <dgm:spPr/>
      <dgm:t>
        <a:bodyPr/>
        <a:lstStyle/>
        <a:p>
          <a:endParaRPr lang="en-US"/>
        </a:p>
      </dgm:t>
    </dgm:pt>
    <dgm:pt modelId="{149561A1-5873-4C82-9EA8-F84E6E949149}" type="sibTrans" cxnId="{070E502E-8FF9-489F-A0C3-AD328B77D54D}">
      <dgm:prSet/>
      <dgm:spPr/>
      <dgm:t>
        <a:bodyPr/>
        <a:lstStyle/>
        <a:p>
          <a:endParaRPr lang="en-US"/>
        </a:p>
      </dgm:t>
    </dgm:pt>
    <dgm:pt modelId="{22FA0D65-63F0-4745-8B22-6093E0A01142}">
      <dgm:prSet/>
      <dgm:spPr/>
      <dgm:t>
        <a:bodyPr/>
        <a:lstStyle/>
        <a:p>
          <a:pPr>
            <a:lnSpc>
              <a:spcPct val="100000"/>
            </a:lnSpc>
          </a:pPr>
          <a:r>
            <a:rPr lang="en-US"/>
            <a:t>Financial Aid Standardization</a:t>
          </a:r>
        </a:p>
      </dgm:t>
    </dgm:pt>
    <dgm:pt modelId="{D9A51052-58B8-4C09-A2B8-55F5532FF921}" type="parTrans" cxnId="{2CEB1378-F9D1-4801-B143-3CB6FCF54489}">
      <dgm:prSet/>
      <dgm:spPr/>
      <dgm:t>
        <a:bodyPr/>
        <a:lstStyle/>
        <a:p>
          <a:endParaRPr lang="en-US"/>
        </a:p>
      </dgm:t>
    </dgm:pt>
    <dgm:pt modelId="{AE02029D-11FB-480C-8E3F-888CB7AFFE95}" type="sibTrans" cxnId="{2CEB1378-F9D1-4801-B143-3CB6FCF54489}">
      <dgm:prSet/>
      <dgm:spPr/>
      <dgm:t>
        <a:bodyPr/>
        <a:lstStyle/>
        <a:p>
          <a:endParaRPr lang="en-US"/>
        </a:p>
      </dgm:t>
    </dgm:pt>
    <dgm:pt modelId="{44FC57D2-FFBA-4F6F-989A-EA623FB0CF18}">
      <dgm:prSet/>
      <dgm:spPr/>
      <dgm:t>
        <a:bodyPr/>
        <a:lstStyle/>
        <a:p>
          <a:pPr>
            <a:lnSpc>
              <a:spcPct val="100000"/>
            </a:lnSpc>
          </a:pPr>
          <a:r>
            <a:rPr lang="en-US"/>
            <a:t>Advising Redesign</a:t>
          </a:r>
        </a:p>
      </dgm:t>
    </dgm:pt>
    <dgm:pt modelId="{BB771067-16EF-4293-9758-58B29D9DE56F}" type="parTrans" cxnId="{AE32D544-794E-4768-9570-A6C80D239E28}">
      <dgm:prSet/>
      <dgm:spPr/>
      <dgm:t>
        <a:bodyPr/>
        <a:lstStyle/>
        <a:p>
          <a:endParaRPr lang="en-US"/>
        </a:p>
      </dgm:t>
    </dgm:pt>
    <dgm:pt modelId="{DBE6A6B5-98B0-4D46-B4CC-79632A617481}" type="sibTrans" cxnId="{AE32D544-794E-4768-9570-A6C80D239E28}">
      <dgm:prSet/>
      <dgm:spPr/>
      <dgm:t>
        <a:bodyPr/>
        <a:lstStyle/>
        <a:p>
          <a:endParaRPr lang="en-US"/>
        </a:p>
      </dgm:t>
    </dgm:pt>
    <dgm:pt modelId="{B90DE3B8-8C54-4BE1-B527-DA78D93E6E12}" type="pres">
      <dgm:prSet presAssocID="{C6883702-508B-4C36-9A41-6D8EC096EB15}" presName="root" presStyleCnt="0">
        <dgm:presLayoutVars>
          <dgm:dir/>
          <dgm:resizeHandles val="exact"/>
        </dgm:presLayoutVars>
      </dgm:prSet>
      <dgm:spPr/>
    </dgm:pt>
    <dgm:pt modelId="{ADFA2C21-2A63-4495-9F8D-7E634804A66A}" type="pres">
      <dgm:prSet presAssocID="{E22E863D-2FE5-4E64-93DE-AC46298579E5}" presName="compNode" presStyleCnt="0"/>
      <dgm:spPr/>
    </dgm:pt>
    <dgm:pt modelId="{F2E29E8F-4E11-4731-ABF4-D95F609DE22B}" type="pres">
      <dgm:prSet presAssocID="{E22E863D-2FE5-4E64-93DE-AC46298579E5}" presName="bgRect" presStyleLbl="bgShp" presStyleIdx="0" presStyleCnt="3"/>
      <dgm:spPr/>
    </dgm:pt>
    <dgm:pt modelId="{BE48CA3B-C88E-4014-B22D-747D36562F64}" type="pres">
      <dgm:prSet presAssocID="{E22E863D-2FE5-4E64-93DE-AC46298579E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D43B1770-0163-4BFF-AD1C-E6F2E438FCB4}" type="pres">
      <dgm:prSet presAssocID="{E22E863D-2FE5-4E64-93DE-AC46298579E5}" presName="spaceRect" presStyleCnt="0"/>
      <dgm:spPr/>
    </dgm:pt>
    <dgm:pt modelId="{054AC1E6-817A-406F-9BCB-4EBA484408E1}" type="pres">
      <dgm:prSet presAssocID="{E22E863D-2FE5-4E64-93DE-AC46298579E5}" presName="parTx" presStyleLbl="revTx" presStyleIdx="0" presStyleCnt="3">
        <dgm:presLayoutVars>
          <dgm:chMax val="0"/>
          <dgm:chPref val="0"/>
        </dgm:presLayoutVars>
      </dgm:prSet>
      <dgm:spPr/>
    </dgm:pt>
    <dgm:pt modelId="{6CC4654A-C37F-45EA-A72F-38EE8CA04A2A}" type="pres">
      <dgm:prSet presAssocID="{149561A1-5873-4C82-9EA8-F84E6E949149}" presName="sibTrans" presStyleCnt="0"/>
      <dgm:spPr/>
    </dgm:pt>
    <dgm:pt modelId="{1114AC69-86DE-4310-8711-0EDD671EDF6B}" type="pres">
      <dgm:prSet presAssocID="{22FA0D65-63F0-4745-8B22-6093E0A01142}" presName="compNode" presStyleCnt="0"/>
      <dgm:spPr/>
    </dgm:pt>
    <dgm:pt modelId="{D1E61765-2117-4ECA-B882-AB643F9F9CED}" type="pres">
      <dgm:prSet presAssocID="{22FA0D65-63F0-4745-8B22-6093E0A01142}" presName="bgRect" presStyleLbl="bgShp" presStyleIdx="1" presStyleCnt="3"/>
      <dgm:spPr/>
    </dgm:pt>
    <dgm:pt modelId="{8E9AC5CB-7EDF-46ED-ADCA-1665525DD8D0}" type="pres">
      <dgm:prSet presAssocID="{22FA0D65-63F0-4745-8B22-6093E0A011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BE3FC454-2D5D-47AA-A00A-EA38DAEF40C1}" type="pres">
      <dgm:prSet presAssocID="{22FA0D65-63F0-4745-8B22-6093E0A01142}" presName="spaceRect" presStyleCnt="0"/>
      <dgm:spPr/>
    </dgm:pt>
    <dgm:pt modelId="{928F9279-357D-4DB9-A29D-43E7530630D3}" type="pres">
      <dgm:prSet presAssocID="{22FA0D65-63F0-4745-8B22-6093E0A01142}" presName="parTx" presStyleLbl="revTx" presStyleIdx="1" presStyleCnt="3">
        <dgm:presLayoutVars>
          <dgm:chMax val="0"/>
          <dgm:chPref val="0"/>
        </dgm:presLayoutVars>
      </dgm:prSet>
      <dgm:spPr/>
    </dgm:pt>
    <dgm:pt modelId="{08E706C0-AE56-4969-AD71-55507D151BAF}" type="pres">
      <dgm:prSet presAssocID="{AE02029D-11FB-480C-8E3F-888CB7AFFE95}" presName="sibTrans" presStyleCnt="0"/>
      <dgm:spPr/>
    </dgm:pt>
    <dgm:pt modelId="{8BA1D2FD-2A31-4ADD-A58A-3756EE5E2D60}" type="pres">
      <dgm:prSet presAssocID="{44FC57D2-FFBA-4F6F-989A-EA623FB0CF18}" presName="compNode" presStyleCnt="0"/>
      <dgm:spPr/>
    </dgm:pt>
    <dgm:pt modelId="{D34C3FE1-14D4-4051-9C74-8BE3E0C8AB9C}" type="pres">
      <dgm:prSet presAssocID="{44FC57D2-FFBA-4F6F-989A-EA623FB0CF18}" presName="bgRect" presStyleLbl="bgShp" presStyleIdx="2" presStyleCnt="3"/>
      <dgm:spPr/>
    </dgm:pt>
    <dgm:pt modelId="{11D14D2E-9155-4D07-BA61-C3B6ED4FBA78}" type="pres">
      <dgm:prSet presAssocID="{44FC57D2-FFBA-4F6F-989A-EA623FB0CF1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713DB3EA-D458-451C-8E53-2A0D336CFC27}" type="pres">
      <dgm:prSet presAssocID="{44FC57D2-FFBA-4F6F-989A-EA623FB0CF18}" presName="spaceRect" presStyleCnt="0"/>
      <dgm:spPr/>
    </dgm:pt>
    <dgm:pt modelId="{72764240-5B0B-492B-8AA8-7235BE97D3EF}" type="pres">
      <dgm:prSet presAssocID="{44FC57D2-FFBA-4F6F-989A-EA623FB0CF18}" presName="parTx" presStyleLbl="revTx" presStyleIdx="2" presStyleCnt="3">
        <dgm:presLayoutVars>
          <dgm:chMax val="0"/>
          <dgm:chPref val="0"/>
        </dgm:presLayoutVars>
      </dgm:prSet>
      <dgm:spPr/>
    </dgm:pt>
  </dgm:ptLst>
  <dgm:cxnLst>
    <dgm:cxn modelId="{070E502E-8FF9-489F-A0C3-AD328B77D54D}" srcId="{C6883702-508B-4C36-9A41-6D8EC096EB15}" destId="{E22E863D-2FE5-4E64-93DE-AC46298579E5}" srcOrd="0" destOrd="0" parTransId="{610C5251-FCB2-41EE-A1ED-92D1E8184E3C}" sibTransId="{149561A1-5873-4C82-9EA8-F84E6E949149}"/>
    <dgm:cxn modelId="{0DC38B37-9364-4957-BCC0-8B214DAA0D20}" type="presOf" srcId="{C6883702-508B-4C36-9A41-6D8EC096EB15}" destId="{B90DE3B8-8C54-4BE1-B527-DA78D93E6E12}" srcOrd="0" destOrd="0" presId="urn:microsoft.com/office/officeart/2018/2/layout/IconVerticalSolidList"/>
    <dgm:cxn modelId="{EB66B937-4AB2-4B7A-A9E0-FC312D3C8C89}" type="presOf" srcId="{44FC57D2-FFBA-4F6F-989A-EA623FB0CF18}" destId="{72764240-5B0B-492B-8AA8-7235BE97D3EF}" srcOrd="0" destOrd="0" presId="urn:microsoft.com/office/officeart/2018/2/layout/IconVerticalSolidList"/>
    <dgm:cxn modelId="{FC104B3E-C9F1-4950-A6B3-7C0EA9A95B96}" type="presOf" srcId="{22FA0D65-63F0-4745-8B22-6093E0A01142}" destId="{928F9279-357D-4DB9-A29D-43E7530630D3}" srcOrd="0" destOrd="0" presId="urn:microsoft.com/office/officeart/2018/2/layout/IconVerticalSolidList"/>
    <dgm:cxn modelId="{AE32D544-794E-4768-9570-A6C80D239E28}" srcId="{C6883702-508B-4C36-9A41-6D8EC096EB15}" destId="{44FC57D2-FFBA-4F6F-989A-EA623FB0CF18}" srcOrd="2" destOrd="0" parTransId="{BB771067-16EF-4293-9758-58B29D9DE56F}" sibTransId="{DBE6A6B5-98B0-4D46-B4CC-79632A617481}"/>
    <dgm:cxn modelId="{8224D64C-A0AB-4A50-A1E8-3228A886EB60}" type="presOf" srcId="{E22E863D-2FE5-4E64-93DE-AC46298579E5}" destId="{054AC1E6-817A-406F-9BCB-4EBA484408E1}" srcOrd="0" destOrd="0" presId="urn:microsoft.com/office/officeart/2018/2/layout/IconVerticalSolidList"/>
    <dgm:cxn modelId="{2CEB1378-F9D1-4801-B143-3CB6FCF54489}" srcId="{C6883702-508B-4C36-9A41-6D8EC096EB15}" destId="{22FA0D65-63F0-4745-8B22-6093E0A01142}" srcOrd="1" destOrd="0" parTransId="{D9A51052-58B8-4C09-A2B8-55F5532FF921}" sibTransId="{AE02029D-11FB-480C-8E3F-888CB7AFFE95}"/>
    <dgm:cxn modelId="{BD3BBE54-F623-4119-810D-F44F4FE6E55E}" type="presParOf" srcId="{B90DE3B8-8C54-4BE1-B527-DA78D93E6E12}" destId="{ADFA2C21-2A63-4495-9F8D-7E634804A66A}" srcOrd="0" destOrd="0" presId="urn:microsoft.com/office/officeart/2018/2/layout/IconVerticalSolidList"/>
    <dgm:cxn modelId="{9175A9CD-726C-4679-8249-E1F38514559E}" type="presParOf" srcId="{ADFA2C21-2A63-4495-9F8D-7E634804A66A}" destId="{F2E29E8F-4E11-4731-ABF4-D95F609DE22B}" srcOrd="0" destOrd="0" presId="urn:microsoft.com/office/officeart/2018/2/layout/IconVerticalSolidList"/>
    <dgm:cxn modelId="{EA3CF87D-B848-4408-B456-2B57E60BAAE0}" type="presParOf" srcId="{ADFA2C21-2A63-4495-9F8D-7E634804A66A}" destId="{BE48CA3B-C88E-4014-B22D-747D36562F64}" srcOrd="1" destOrd="0" presId="urn:microsoft.com/office/officeart/2018/2/layout/IconVerticalSolidList"/>
    <dgm:cxn modelId="{F33A877B-959E-40F7-B736-BB39B7208A9E}" type="presParOf" srcId="{ADFA2C21-2A63-4495-9F8D-7E634804A66A}" destId="{D43B1770-0163-4BFF-AD1C-E6F2E438FCB4}" srcOrd="2" destOrd="0" presId="urn:microsoft.com/office/officeart/2018/2/layout/IconVerticalSolidList"/>
    <dgm:cxn modelId="{AF4A8960-4600-4013-B08D-40158C9D217E}" type="presParOf" srcId="{ADFA2C21-2A63-4495-9F8D-7E634804A66A}" destId="{054AC1E6-817A-406F-9BCB-4EBA484408E1}" srcOrd="3" destOrd="0" presId="urn:microsoft.com/office/officeart/2018/2/layout/IconVerticalSolidList"/>
    <dgm:cxn modelId="{73F094D7-D379-4938-B5A8-D00BDD6A25D0}" type="presParOf" srcId="{B90DE3B8-8C54-4BE1-B527-DA78D93E6E12}" destId="{6CC4654A-C37F-45EA-A72F-38EE8CA04A2A}" srcOrd="1" destOrd="0" presId="urn:microsoft.com/office/officeart/2018/2/layout/IconVerticalSolidList"/>
    <dgm:cxn modelId="{4F1F64A1-D4AB-437A-8FF2-7D08CC46AC6A}" type="presParOf" srcId="{B90DE3B8-8C54-4BE1-B527-DA78D93E6E12}" destId="{1114AC69-86DE-4310-8711-0EDD671EDF6B}" srcOrd="2" destOrd="0" presId="urn:microsoft.com/office/officeart/2018/2/layout/IconVerticalSolidList"/>
    <dgm:cxn modelId="{5034E735-AD12-4F54-B9EC-6BDA23112AF7}" type="presParOf" srcId="{1114AC69-86DE-4310-8711-0EDD671EDF6B}" destId="{D1E61765-2117-4ECA-B882-AB643F9F9CED}" srcOrd="0" destOrd="0" presId="urn:microsoft.com/office/officeart/2018/2/layout/IconVerticalSolidList"/>
    <dgm:cxn modelId="{DF85BE74-2DFE-4D6D-9B1A-D9A987E6F561}" type="presParOf" srcId="{1114AC69-86DE-4310-8711-0EDD671EDF6B}" destId="{8E9AC5CB-7EDF-46ED-ADCA-1665525DD8D0}" srcOrd="1" destOrd="0" presId="urn:microsoft.com/office/officeart/2018/2/layout/IconVerticalSolidList"/>
    <dgm:cxn modelId="{32873F86-C7B9-43F6-A5A9-0998125C8227}" type="presParOf" srcId="{1114AC69-86DE-4310-8711-0EDD671EDF6B}" destId="{BE3FC454-2D5D-47AA-A00A-EA38DAEF40C1}" srcOrd="2" destOrd="0" presId="urn:microsoft.com/office/officeart/2018/2/layout/IconVerticalSolidList"/>
    <dgm:cxn modelId="{1A03895B-0A49-48EA-9648-1F14EE288180}" type="presParOf" srcId="{1114AC69-86DE-4310-8711-0EDD671EDF6B}" destId="{928F9279-357D-4DB9-A29D-43E7530630D3}" srcOrd="3" destOrd="0" presId="urn:microsoft.com/office/officeart/2018/2/layout/IconVerticalSolidList"/>
    <dgm:cxn modelId="{8E75F9E3-2C92-4E6B-A775-7E7A0DC36F81}" type="presParOf" srcId="{B90DE3B8-8C54-4BE1-B527-DA78D93E6E12}" destId="{08E706C0-AE56-4969-AD71-55507D151BAF}" srcOrd="3" destOrd="0" presId="urn:microsoft.com/office/officeart/2018/2/layout/IconVerticalSolidList"/>
    <dgm:cxn modelId="{CFF42390-CCE3-48E5-AFDA-D49A2B99074C}" type="presParOf" srcId="{B90DE3B8-8C54-4BE1-B527-DA78D93E6E12}" destId="{8BA1D2FD-2A31-4ADD-A58A-3756EE5E2D60}" srcOrd="4" destOrd="0" presId="urn:microsoft.com/office/officeart/2018/2/layout/IconVerticalSolidList"/>
    <dgm:cxn modelId="{69945E66-1EA4-4B1A-B7A2-1DFF898682E5}" type="presParOf" srcId="{8BA1D2FD-2A31-4ADD-A58A-3756EE5E2D60}" destId="{D34C3FE1-14D4-4051-9C74-8BE3E0C8AB9C}" srcOrd="0" destOrd="0" presId="urn:microsoft.com/office/officeart/2018/2/layout/IconVerticalSolidList"/>
    <dgm:cxn modelId="{66614E8A-156B-4929-AC26-073C19EC7E0E}" type="presParOf" srcId="{8BA1D2FD-2A31-4ADD-A58A-3756EE5E2D60}" destId="{11D14D2E-9155-4D07-BA61-C3B6ED4FBA78}" srcOrd="1" destOrd="0" presId="urn:microsoft.com/office/officeart/2018/2/layout/IconVerticalSolidList"/>
    <dgm:cxn modelId="{DF775E9F-9956-48A0-9747-C569B01F98F8}" type="presParOf" srcId="{8BA1D2FD-2A31-4ADD-A58A-3756EE5E2D60}" destId="{713DB3EA-D458-451C-8E53-2A0D336CFC27}" srcOrd="2" destOrd="0" presId="urn:microsoft.com/office/officeart/2018/2/layout/IconVerticalSolidList"/>
    <dgm:cxn modelId="{AE08B97C-4168-4B30-9017-C45DFFAF5556}" type="presParOf" srcId="{8BA1D2FD-2A31-4ADD-A58A-3756EE5E2D60}" destId="{72764240-5B0B-492B-8AA8-7235BE97D3E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29E8F-4E11-4731-ABF4-D95F609DE22B}">
      <dsp:nvSpPr>
        <dsp:cNvPr id="0" name=""/>
        <dsp:cNvSpPr/>
      </dsp:nvSpPr>
      <dsp:spPr>
        <a:xfrm>
          <a:off x="0" y="628"/>
          <a:ext cx="5111749" cy="14695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48CA3B-C88E-4014-B22D-747D36562F64}">
      <dsp:nvSpPr>
        <dsp:cNvPr id="0" name=""/>
        <dsp:cNvSpPr/>
      </dsp:nvSpPr>
      <dsp:spPr>
        <a:xfrm>
          <a:off x="444549" y="331284"/>
          <a:ext cx="808271" cy="8082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4AC1E6-817A-406F-9BCB-4EBA484408E1}">
      <dsp:nvSpPr>
        <dsp:cNvPr id="0" name=""/>
        <dsp:cNvSpPr/>
      </dsp:nvSpPr>
      <dsp:spPr>
        <a:xfrm>
          <a:off x="1697369" y="628"/>
          <a:ext cx="3414380" cy="1469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31" tIns="155531" rIns="155531" bIns="155531" numCol="1" spcCol="1270" anchor="ctr" anchorCtr="0">
          <a:noAutofit/>
        </a:bodyPr>
        <a:lstStyle/>
        <a:p>
          <a:pPr marL="0" lvl="0" indent="0" algn="l" defTabSz="1111250">
            <a:lnSpc>
              <a:spcPct val="100000"/>
            </a:lnSpc>
            <a:spcBef>
              <a:spcPct val="0"/>
            </a:spcBef>
            <a:spcAft>
              <a:spcPct val="35000"/>
            </a:spcAft>
            <a:buNone/>
          </a:pPr>
          <a:r>
            <a:rPr lang="en-US" sz="2500" kern="1200"/>
            <a:t>Re-engineering Enrollment</a:t>
          </a:r>
        </a:p>
      </dsp:txBody>
      <dsp:txXfrm>
        <a:off x="1697369" y="628"/>
        <a:ext cx="3414380" cy="1469583"/>
      </dsp:txXfrm>
    </dsp:sp>
    <dsp:sp modelId="{D1E61765-2117-4ECA-B882-AB643F9F9CED}">
      <dsp:nvSpPr>
        <dsp:cNvPr id="0" name=""/>
        <dsp:cNvSpPr/>
      </dsp:nvSpPr>
      <dsp:spPr>
        <a:xfrm>
          <a:off x="0" y="1837607"/>
          <a:ext cx="5111749" cy="14695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9AC5CB-7EDF-46ED-ADCA-1665525DD8D0}">
      <dsp:nvSpPr>
        <dsp:cNvPr id="0" name=""/>
        <dsp:cNvSpPr/>
      </dsp:nvSpPr>
      <dsp:spPr>
        <a:xfrm>
          <a:off x="444549" y="2168263"/>
          <a:ext cx="808271" cy="8082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8F9279-357D-4DB9-A29D-43E7530630D3}">
      <dsp:nvSpPr>
        <dsp:cNvPr id="0" name=""/>
        <dsp:cNvSpPr/>
      </dsp:nvSpPr>
      <dsp:spPr>
        <a:xfrm>
          <a:off x="1697369" y="1837607"/>
          <a:ext cx="3414380" cy="1469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31" tIns="155531" rIns="155531" bIns="155531" numCol="1" spcCol="1270" anchor="ctr" anchorCtr="0">
          <a:noAutofit/>
        </a:bodyPr>
        <a:lstStyle/>
        <a:p>
          <a:pPr marL="0" lvl="0" indent="0" algn="l" defTabSz="1111250">
            <a:lnSpc>
              <a:spcPct val="100000"/>
            </a:lnSpc>
            <a:spcBef>
              <a:spcPct val="0"/>
            </a:spcBef>
            <a:spcAft>
              <a:spcPct val="35000"/>
            </a:spcAft>
            <a:buNone/>
          </a:pPr>
          <a:r>
            <a:rPr lang="en-US" sz="2500" kern="1200"/>
            <a:t>Financial Aid Standardization</a:t>
          </a:r>
        </a:p>
      </dsp:txBody>
      <dsp:txXfrm>
        <a:off x="1697369" y="1837607"/>
        <a:ext cx="3414380" cy="1469583"/>
      </dsp:txXfrm>
    </dsp:sp>
    <dsp:sp modelId="{D34C3FE1-14D4-4051-9C74-8BE3E0C8AB9C}">
      <dsp:nvSpPr>
        <dsp:cNvPr id="0" name=""/>
        <dsp:cNvSpPr/>
      </dsp:nvSpPr>
      <dsp:spPr>
        <a:xfrm>
          <a:off x="0" y="3674587"/>
          <a:ext cx="5111749" cy="14695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D14D2E-9155-4D07-BA61-C3B6ED4FBA78}">
      <dsp:nvSpPr>
        <dsp:cNvPr id="0" name=""/>
        <dsp:cNvSpPr/>
      </dsp:nvSpPr>
      <dsp:spPr>
        <a:xfrm>
          <a:off x="444549" y="4005243"/>
          <a:ext cx="808271" cy="8082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764240-5B0B-492B-8AA8-7235BE97D3EF}">
      <dsp:nvSpPr>
        <dsp:cNvPr id="0" name=""/>
        <dsp:cNvSpPr/>
      </dsp:nvSpPr>
      <dsp:spPr>
        <a:xfrm>
          <a:off x="1697369" y="3674587"/>
          <a:ext cx="3414380" cy="1469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31" tIns="155531" rIns="155531" bIns="155531" numCol="1" spcCol="1270" anchor="ctr" anchorCtr="0">
          <a:noAutofit/>
        </a:bodyPr>
        <a:lstStyle/>
        <a:p>
          <a:pPr marL="0" lvl="0" indent="0" algn="l" defTabSz="1111250">
            <a:lnSpc>
              <a:spcPct val="100000"/>
            </a:lnSpc>
            <a:spcBef>
              <a:spcPct val="0"/>
            </a:spcBef>
            <a:spcAft>
              <a:spcPct val="35000"/>
            </a:spcAft>
            <a:buNone/>
          </a:pPr>
          <a:r>
            <a:rPr lang="en-US" sz="2500" kern="1200"/>
            <a:t>Advising Redesign</a:t>
          </a:r>
        </a:p>
      </dsp:txBody>
      <dsp:txXfrm>
        <a:off x="1697369" y="3674587"/>
        <a:ext cx="3414380" cy="14695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0250DD3-397B-C144-A230-CCB4604895EF}" type="datetimeFigureOut">
              <a:rPr lang="en-US" smtClean="0"/>
              <a:t>3/17/2022</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BC82BE4-8F97-7745-890C-B43F022BE89C}" type="slidenum">
              <a:rPr lang="en-US" smtClean="0"/>
              <a:t>‹#›</a:t>
            </a:fld>
            <a:endParaRPr lang="en-US"/>
          </a:p>
        </p:txBody>
      </p:sp>
    </p:spTree>
    <p:extLst>
      <p:ext uri="{BB962C8B-B14F-4D97-AF65-F5344CB8AC3E}">
        <p14:creationId xmlns:p14="http://schemas.microsoft.com/office/powerpoint/2010/main" val="429217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08BD26F-ACC6-D34A-B6E4-ADCEC73D5F06}" type="datetimeFigureOut">
              <a:rPr lang="en-US" smtClean="0"/>
              <a:t>3/17/2022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0E4123D8-7A60-144B-9907-6728413CFA3F}" type="slidenum">
              <a:rPr lang="en-US" smtClean="0"/>
              <a:t>‹#›</a:t>
            </a:fld>
            <a:endParaRPr lang="en-US"/>
          </a:p>
        </p:txBody>
      </p:sp>
    </p:spTree>
    <p:extLst>
      <p:ext uri="{BB962C8B-B14F-4D97-AF65-F5344CB8AC3E}">
        <p14:creationId xmlns:p14="http://schemas.microsoft.com/office/powerpoint/2010/main" val="20312513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am04.safelinks.protection.outlook.com/?url=https%3A%2F%2Fseattlecentral.edu%2Fconnectcentral&amp;data=04%7C01%7C%7C58ff6d558cfc41e65c0208d9cfa420e0%7C02d8ff38d7114e31a9156cb5cff788df%7C0%7C0%7C637769126325863287%7CUnknown%7CTWFpbGZsb3d8eyJWIjoiMC4wLjAwMDAiLCJQIjoiV2luMzIiLCJBTiI6Ik1haWwiLCJXVCI6Mn0%3D%7C3000&amp;sdata=wLhwK%2FmjF286alYlZrnKeO5x6%2B9KLtyc3%2BxNm4JoP1o%3D&amp;reserved=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a:t>
            </a:fld>
            <a:endParaRPr lang="en-US"/>
          </a:p>
        </p:txBody>
      </p:sp>
    </p:spTree>
    <p:extLst>
      <p:ext uri="{BB962C8B-B14F-4D97-AF65-F5344CB8AC3E}">
        <p14:creationId xmlns:p14="http://schemas.microsoft.com/office/powerpoint/2010/main" val="106617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4</a:t>
            </a:fld>
            <a:endParaRPr lang="en-US"/>
          </a:p>
        </p:txBody>
      </p:sp>
    </p:spTree>
    <p:extLst>
      <p:ext uri="{BB962C8B-B14F-4D97-AF65-F5344CB8AC3E}">
        <p14:creationId xmlns:p14="http://schemas.microsoft.com/office/powerpoint/2010/main" val="345479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a:t>Connect Central: Virtual Speed-Networking Week</a:t>
            </a:r>
            <a:r>
              <a:rPr lang="en-US"/>
              <a:t> </a:t>
            </a:r>
          </a:p>
          <a:p>
            <a:pPr algn="ctr"/>
            <a:r>
              <a:rPr lang="en-US"/>
              <a:t>Monday, January 31 to Thursday, Feb 3, 2022 </a:t>
            </a:r>
            <a:endParaRPr lang="en-US">
              <a:cs typeface="Calibri"/>
            </a:endParaRPr>
          </a:p>
          <a:p>
            <a:pPr algn="ctr"/>
            <a:r>
              <a:rPr lang="en-US"/>
              <a:t>Sessions daily at 10:30 a.m., 1 p.m., 2 p.m. and 5 p.m. </a:t>
            </a:r>
            <a:endParaRPr lang="en-US">
              <a:cs typeface="Calibri"/>
            </a:endParaRPr>
          </a:p>
          <a:p>
            <a:pPr algn="ctr"/>
            <a:r>
              <a:rPr lang="en-US" i="1"/>
              <a:t>*Each session will include three 15-minute networking rounds.</a:t>
            </a:r>
            <a:r>
              <a:rPr lang="en-US"/>
              <a:t> </a:t>
            </a:r>
            <a:endParaRPr lang="en-US">
              <a:cs typeface="Calibri"/>
            </a:endParaRPr>
          </a:p>
          <a:p>
            <a:pPr algn="ctr"/>
            <a:r>
              <a:rPr lang="en-US"/>
              <a:t>More info at: </a:t>
            </a:r>
            <a:r>
              <a:rPr lang="en-US">
                <a:hlinkClick r:id="rId3"/>
              </a:rPr>
              <a:t>seattlecentral.edu/connectcentral</a:t>
            </a:r>
            <a:r>
              <a:rPr lang="en-US"/>
              <a:t>  </a:t>
            </a:r>
            <a:endParaRPr lang="en-US">
              <a:cs typeface="Calibri"/>
            </a:endParaRPr>
          </a:p>
          <a:p>
            <a:pPr marL="285750" indent="-285750" algn="ctr">
              <a:buFont typeface="Arial"/>
              <a:buChar char="•"/>
            </a:pPr>
            <a:r>
              <a:rPr lang="en-US" b="1"/>
              <a:t>Business and Accounting/ Culinary, Hospitality, and Wine</a:t>
            </a:r>
            <a:r>
              <a:rPr lang="en-US"/>
              <a:t> - Monday, Jan. 31, 2022 </a:t>
            </a:r>
            <a:endParaRPr lang="en-US">
              <a:cs typeface="Calibri"/>
            </a:endParaRPr>
          </a:p>
          <a:p>
            <a:pPr marL="285750" indent="-285750" algn="ctr">
              <a:buFont typeface="Arial"/>
              <a:buChar char="•"/>
            </a:pPr>
            <a:r>
              <a:rPr lang="en-US" b="1"/>
              <a:t>Arts, Design &amp; Graphics, Humanities &amp; Language</a:t>
            </a:r>
            <a:r>
              <a:rPr lang="en-US"/>
              <a:t> - Tuesday, Feb 1, 2022 </a:t>
            </a:r>
            <a:endParaRPr lang="en-US">
              <a:cs typeface="Calibri"/>
            </a:endParaRPr>
          </a:p>
          <a:p>
            <a:pPr marL="285750" indent="-285750" algn="ctr">
              <a:buFont typeface="Arial"/>
              <a:buChar char="•"/>
            </a:pPr>
            <a:r>
              <a:rPr lang="en-US" b="1"/>
              <a:t>STEM</a:t>
            </a:r>
            <a:r>
              <a:rPr lang="en-US"/>
              <a:t> - Wednesday, Feb 2, 2022 </a:t>
            </a:r>
            <a:endParaRPr lang="en-US">
              <a:cs typeface="Calibri"/>
            </a:endParaRPr>
          </a:p>
          <a:p>
            <a:pPr marL="285750" indent="-285750" algn="ctr">
              <a:buFont typeface="Arial"/>
              <a:buChar char="•"/>
            </a:pPr>
            <a:r>
              <a:rPr lang="en-US" b="1"/>
              <a:t>Health &amp; Medical,  Education &amp; Human Services/ Social Sciences</a:t>
            </a:r>
            <a:r>
              <a:rPr lang="en-US"/>
              <a:t> - Thursday, Feb 3, 2022 </a:t>
            </a: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6</a:t>
            </a:fld>
            <a:endParaRPr lang="en-US"/>
          </a:p>
        </p:txBody>
      </p:sp>
    </p:spTree>
    <p:extLst>
      <p:ext uri="{BB962C8B-B14F-4D97-AF65-F5344CB8AC3E}">
        <p14:creationId xmlns:p14="http://schemas.microsoft.com/office/powerpoint/2010/main" val="419707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Chef Varin </a:t>
            </a:r>
            <a:r>
              <a:rPr lang="en-US" dirty="0" err="1"/>
              <a:t>Keokitvon</a:t>
            </a:r>
            <a:r>
              <a:rPr lang="en-US" dirty="0"/>
              <a:t> (Ver - in - like very without the "y" Kee-o-kit-von) was instrumental in 1) bringing back student culinary competitions after a long hiatus and 2) </a:t>
            </a:r>
            <a:r>
              <a:rPr lang="en-US"/>
              <a:t>supporting</a:t>
            </a:r>
            <a:r>
              <a:rPr lang="en-US" dirty="0"/>
              <a:t> Sydney Hilzendeger (Hill - </a:t>
            </a:r>
            <a:r>
              <a:rPr lang="en-US" dirty="0" err="1"/>
              <a:t>zen</a:t>
            </a:r>
            <a:r>
              <a:rPr lang="en-US" dirty="0"/>
              <a:t> - deg – er) and </a:t>
            </a:r>
            <a:r>
              <a:rPr lang="en-US" dirty="0" err="1"/>
              <a:t>Edgiemeh</a:t>
            </a:r>
            <a:r>
              <a:rPr lang="en-US" dirty="0"/>
              <a:t> (Edgy - may)  Dela-Cruz in this competition. </a:t>
            </a:r>
            <a:endParaRPr lang="en-US" dirty="0">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17</a:t>
            </a:fld>
            <a:endParaRPr lang="en-US"/>
          </a:p>
        </p:txBody>
      </p:sp>
    </p:spTree>
    <p:extLst>
      <p:ext uri="{BB962C8B-B14F-4D97-AF65-F5344CB8AC3E}">
        <p14:creationId xmlns:p14="http://schemas.microsoft.com/office/powerpoint/2010/main" val="2441476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19</a:t>
            </a:fld>
            <a:endParaRPr lang="en-US"/>
          </a:p>
        </p:txBody>
      </p:sp>
    </p:spTree>
    <p:extLst>
      <p:ext uri="{BB962C8B-B14F-4D97-AF65-F5344CB8AC3E}">
        <p14:creationId xmlns:p14="http://schemas.microsoft.com/office/powerpoint/2010/main" val="405827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0" y="627329"/>
            <a:ext cx="8229600" cy="1733188"/>
          </a:xfrm>
        </p:spPr>
        <p:txBody>
          <a:bodyPr/>
          <a:lstStyle/>
          <a:p>
            <a:r>
              <a:rPr lang="en-US"/>
              <a:t>Click to edit Master title style</a:t>
            </a:r>
          </a:p>
        </p:txBody>
      </p:sp>
      <p:sp>
        <p:nvSpPr>
          <p:cNvPr id="9" name="Content Placeholder 2"/>
          <p:cNvSpPr>
            <a:spLocks noGrp="1"/>
          </p:cNvSpPr>
          <p:nvPr>
            <p:ph idx="1"/>
          </p:nvPr>
        </p:nvSpPr>
        <p:spPr>
          <a:xfrm>
            <a:off x="457200" y="1803935"/>
            <a:ext cx="8229600" cy="4303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80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1023577"/>
            <a:ext cx="8229600" cy="1068387"/>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570706" y="2332181"/>
            <a:ext cx="4040188" cy="3793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58531" y="2332181"/>
            <a:ext cx="4041775" cy="37939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3B05D79-2669-7043-96FB-195196BE8624}" type="datetime1">
              <a:rPr lang="en-US" smtClean="0"/>
              <a:t>3/17/2022</a:t>
            </a:fld>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smtClean="0"/>
              <a:pPr>
                <a:defRPr/>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1363"/>
            <a:ext cx="3008313" cy="64654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81364"/>
            <a:ext cx="5111750" cy="5144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8000"/>
            <a:ext cx="3008313" cy="434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51DF16-5868-A046-B6A3-485162322937}" type="datetime1">
              <a:rPr lang="en-US" smtClean="0"/>
              <a:t>3/17/2022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smtClean="0"/>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42817"/>
            <a:ext cx="5486400" cy="38847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EBFAE3-238E-F746-9D0D-3B2A8A6F8EBE}" type="datetime1">
              <a:rPr lang="en-US" smtClean="0"/>
              <a:t>3/17/2022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121490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9" name="Title 1"/>
          <p:cNvSpPr>
            <a:spLocks noGrp="1"/>
          </p:cNvSpPr>
          <p:nvPr>
            <p:ph type="title"/>
          </p:nvPr>
        </p:nvSpPr>
        <p:spPr>
          <a:xfrm>
            <a:off x="457200" y="627329"/>
            <a:ext cx="8229600" cy="1175226"/>
          </a:xfrm>
        </p:spPr>
        <p:txBody>
          <a:bodyPr/>
          <a:lstStyle/>
          <a:p>
            <a:r>
              <a:rPr lang="en-US"/>
              <a:t>Click to edit Master title style</a:t>
            </a:r>
          </a:p>
        </p:txBody>
      </p:sp>
      <p:sp>
        <p:nvSpPr>
          <p:cNvPr id="11" name="Content Placeholder 2"/>
          <p:cNvSpPr>
            <a:spLocks noGrp="1"/>
          </p:cNvSpPr>
          <p:nvPr>
            <p:ph idx="1"/>
          </p:nvPr>
        </p:nvSpPr>
        <p:spPr>
          <a:xfrm>
            <a:off x="457200" y="1803936"/>
            <a:ext cx="8229600" cy="2918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35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52"/>
          <p:cNvSpPr>
            <a:spLocks noChangeArrowheads="1"/>
          </p:cNvSpPr>
          <p:nvPr userDrawn="1"/>
        </p:nvSpPr>
        <p:spPr bwMode="auto">
          <a:xfrm>
            <a:off x="0" y="0"/>
            <a:ext cx="9144000" cy="4648200"/>
          </a:xfrm>
          <a:prstGeom prst="rect">
            <a:avLst/>
          </a:prstGeom>
          <a:solidFill>
            <a:srgbClr val="005192"/>
          </a:solidFill>
          <a:ln w="9525">
            <a:noFill/>
            <a:miter lim="800000"/>
            <a:headEnd/>
            <a:tailEnd/>
          </a:ln>
        </p:spPr>
        <p:txBody>
          <a:bodyPr wrap="none" anchor="ctr"/>
          <a:lstStyle>
            <a:lvl1pPr eaLnBrk="0" hangingPunct="0">
              <a:defRPr sz="2400" i="1">
                <a:solidFill>
                  <a:schemeClr val="tx1"/>
                </a:solidFill>
                <a:latin typeface="Arial" charset="0"/>
                <a:ea typeface="ＭＳ Ｐゴシック" pitchFamily="34" charset="-128"/>
              </a:defRPr>
            </a:lvl1pPr>
            <a:lvl2pPr marL="742950" indent="-285750" eaLnBrk="0" hangingPunct="0">
              <a:defRPr sz="2400" i="1">
                <a:solidFill>
                  <a:schemeClr val="tx1"/>
                </a:solidFill>
                <a:latin typeface="Arial" charset="0"/>
                <a:ea typeface="ＭＳ Ｐゴシック" pitchFamily="34" charset="-128"/>
              </a:defRPr>
            </a:lvl2pPr>
            <a:lvl3pPr marL="1143000" indent="-228600" eaLnBrk="0" hangingPunct="0">
              <a:defRPr sz="2400" i="1">
                <a:solidFill>
                  <a:schemeClr val="tx1"/>
                </a:solidFill>
                <a:latin typeface="Arial" charset="0"/>
                <a:ea typeface="ＭＳ Ｐゴシック" pitchFamily="34" charset="-128"/>
              </a:defRPr>
            </a:lvl3pPr>
            <a:lvl4pPr marL="1600200" indent="-228600" eaLnBrk="0" hangingPunct="0">
              <a:defRPr sz="2400" i="1">
                <a:solidFill>
                  <a:schemeClr val="tx1"/>
                </a:solidFill>
                <a:latin typeface="Arial" charset="0"/>
                <a:ea typeface="ＭＳ Ｐゴシック" pitchFamily="34" charset="-128"/>
              </a:defRPr>
            </a:lvl4pPr>
            <a:lvl5pPr marL="2057400" indent="-228600" eaLnBrk="0" hangingPunct="0">
              <a:defRPr sz="2400"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34" charset="-128"/>
              </a:defRPr>
            </a:lvl9pPr>
          </a:lstStyle>
          <a:p>
            <a:endParaRPr lang="en-US" altLang="en-US"/>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b="0" i="0">
                <a:solidFill>
                  <a:schemeClr val="bg1"/>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bg1"/>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397046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017713"/>
            <a:ext cx="8226425" cy="508000"/>
          </a:xfrm>
        </p:spPr>
        <p:txBody>
          <a:bodyPr anchor="ctr"/>
          <a:lstStyle>
            <a:lvl1pPr marL="0" indent="0" algn="ctr">
              <a:buFontTx/>
              <a:buNone/>
              <a:defRPr b="0" i="0">
                <a:solidFill>
                  <a:srgbClr val="000000"/>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tx1"/>
                </a:solidFill>
                <a:latin typeface="Arial"/>
                <a:cs typeface="Arial"/>
              </a:defRPr>
            </a:lvl1pPr>
          </a:lstStyle>
          <a:p>
            <a:r>
              <a:rPr lang="en-US"/>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1484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7" name="Picture Placeholder 6"/>
          <p:cNvSpPr>
            <a:spLocks noGrp="1"/>
          </p:cNvSpPr>
          <p:nvPr>
            <p:ph type="pic" sz="quarter" idx="10"/>
          </p:nvPr>
        </p:nvSpPr>
        <p:spPr>
          <a:xfrm>
            <a:off x="0" y="1"/>
            <a:ext cx="9144000" cy="4733635"/>
          </a:xfrm>
        </p:spPr>
        <p:txBody>
          <a:bodyPr/>
          <a:lstStyle/>
          <a:p>
            <a:r>
              <a:rPr lang="en-US"/>
              <a:t>Drag picture to placeholder or click icon to add</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5267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856D804-8CF6-EA41-B37C-AC92A27C33F5}" type="datetime1">
              <a:rPr lang="en-US" smtClean="0"/>
              <a:t>3/17/2022</a:t>
            </a:fld>
            <a:endParaRPr lang="en-US"/>
          </a:p>
        </p:txBody>
      </p:sp>
      <p:sp>
        <p:nvSpPr>
          <p:cNvPr id="5"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228274"/>
            <a:ext cx="8229600" cy="3897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34FF888-CB1A-B549-80E1-2895DE766AE8}" type="datetime1">
              <a:rPr lang="en-US" smtClean="0"/>
              <a:t>3/17/2022</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04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7989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CB506A-1C32-2A4D-8A12-CF0ABE7F8B83}" type="datetime1">
              <a:rPr lang="en-US" smtClean="0"/>
              <a:t>3/17/2022</a:t>
            </a:fld>
            <a:endParaRPr lang="en-US"/>
          </a:p>
        </p:txBody>
      </p:sp>
      <p:sp>
        <p:nvSpPr>
          <p:cNvPr id="5" name="Footer Placeholder 4"/>
          <p:cNvSpPr>
            <a:spLocks noGrp="1"/>
          </p:cNvSpPr>
          <p:nvPr>
            <p:ph type="ftr" sz="quarter" idx="11"/>
          </p:nvPr>
        </p:nvSpPr>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1A966F-2DBA-1E40-8270-1BB43D57B404}" type="datetime1">
              <a:rPr lang="en-US" smtClean="0"/>
              <a:t>3/17/2022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17852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Headline Line One</a:t>
            </a:r>
            <a:br>
              <a:rPr lang="en-US"/>
            </a:br>
            <a:r>
              <a:rPr lang="en-US"/>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461E5336-C322-044E-89F1-F25E189CD8F3}" type="datetime1">
              <a:rPr lang="en-US" smtClean="0"/>
              <a:t>3/17/2022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tint val="75000"/>
                  </a:schemeClr>
                </a:solidFill>
                <a:latin typeface="Arial" panose="020B0604020202020204" pitchFamily="34" charset="0"/>
                <a:ea typeface="+mn-ea"/>
                <a:cs typeface="Arial" panose="020B0604020202020204" pitchFamily="34" charset="0"/>
              </a:defRPr>
            </a:lvl1pPr>
          </a:lstStyle>
          <a:p>
            <a:r>
              <a:rPr lang="tr-TR" spc="50">
                <a:solidFill>
                  <a:srgbClr val="0071A1"/>
                </a:solidFill>
                <a:latin typeface="Arial"/>
              </a:rPr>
              <a:t>seattlecentral.edu </a:t>
            </a:r>
            <a:endParaRPr lang="en-US" spc="50">
              <a:solidFill>
                <a:srgbClr val="0071A1"/>
              </a:solidFill>
              <a:latin typeface="Arial"/>
            </a:endParaRPr>
          </a:p>
        </p:txBody>
      </p:sp>
      <p:sp>
        <p:nvSpPr>
          <p:cNvPr id="2" name="Rectangle 1">
            <a:extLst>
              <a:ext uri="{FF2B5EF4-FFF2-40B4-BE49-F238E27FC236}">
                <a16:creationId xmlns:a16="http://schemas.microsoft.com/office/drawing/2014/main" id="{489391CC-C0BA-704C-8A66-4F48F2809E1B}"/>
              </a:ext>
            </a:extLst>
          </p:cNvPr>
          <p:cNvSpPr/>
          <p:nvPr userDrawn="1"/>
        </p:nvSpPr>
        <p:spPr>
          <a:xfrm>
            <a:off x="0" y="0"/>
            <a:ext cx="9144000" cy="714373"/>
          </a:xfrm>
          <a:prstGeom prst="rect">
            <a:avLst/>
          </a:prstGeom>
          <a:solidFill>
            <a:srgbClr val="00519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pic>
        <p:nvPicPr>
          <p:cNvPr id="6" name="Picture 5">
            <a:extLst>
              <a:ext uri="{FF2B5EF4-FFF2-40B4-BE49-F238E27FC236}">
                <a16:creationId xmlns:a16="http://schemas.microsoft.com/office/drawing/2014/main" id="{C0068184-D20F-C945-95C3-2B7C421B1B94}"/>
              </a:ext>
            </a:extLst>
          </p:cNvPr>
          <p:cNvPicPr>
            <a:picLocks noChangeAspect="1"/>
          </p:cNvPicPr>
          <p:nvPr userDrawn="1"/>
        </p:nvPicPr>
        <p:blipFill>
          <a:blip r:embed="rId14"/>
          <a:stretch>
            <a:fillRect/>
          </a:stretch>
        </p:blipFill>
        <p:spPr>
          <a:xfrm>
            <a:off x="215900" y="156370"/>
            <a:ext cx="2374900" cy="4191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690" r:id="rId2"/>
    <p:sldLayoutId id="2147483676" r:id="rId3"/>
    <p:sldLayoutId id="2147483706" r:id="rId4"/>
    <p:sldLayoutId id="2147483691" r:id="rId5"/>
    <p:sldLayoutId id="2147483678" r:id="rId6"/>
    <p:sldLayoutId id="2147483679" r:id="rId7"/>
    <p:sldLayoutId id="2147483680" r:id="rId8"/>
    <p:sldLayoutId id="2147483681" r:id="rId9"/>
    <p:sldLayoutId id="2147483682" r:id="rId10"/>
    <p:sldLayoutId id="2147483685" r:id="rId11"/>
    <p:sldLayoutId id="2147483686" r:id="rId12"/>
  </p:sldLayoutIdLst>
  <p:hf sldNum="0" hd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foundation.seattlecolleges.edu/scholarship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mailto:Mikaila.Harris@seattlecolleges.edu" TargetMode="External"/><Relationship Id="rId4" Type="http://schemas.openxmlformats.org/officeDocument/2006/relationships/hyperlink" Target="mailto:Dennis.Denman@seattlecolleges.ed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nam04.safelinks.protection.outlook.com/?url=https%3A%2F%2Fwww.publichealth.columbia.edu%2Fpublic-health-now%2Fnews%2Fepidemic-endemic-pandemic-what-are-differences&amp;data=04%7C01%7C%7Cee8cafe951414bd50d8308da08432a3e%7C02d8ff38d7114e31a9156cb5cff788df%7C0%7C0%7C637831381814340011%7CUnknown%7CTWFpbGZsb3d8eyJWIjoiMC4wLjAwMDAiLCJQIjoiV2luMzIiLCJBTiI6Ik1haWwiLCJXVCI6Mn0%3D%7C3000&amp;sdata=xvGJ00zwX7%2FmAafMXQzj7gVPJSIJ%2FBjqlEicE3OQxJI%3D&amp;reserved=0" TargetMode="External"/><Relationship Id="rId2" Type="http://schemas.openxmlformats.org/officeDocument/2006/relationships/hyperlink" Target="https://nam04.safelinks.protection.outlook.com/?url=https%3A%2F%2Fkingcounty.gov%2Fdepts%2Fhealth%2Fcovid-19%2Fdata%2Fcommunity-level.aspx&amp;data=04%7C01%7C%7Cee8cafe951414bd50d8308da08432a3e%7C02d8ff38d7114e31a9156cb5cff788df%7C0%7C0%7C637831381814340011%7CUnknown%7CTWFpbGZsb3d8eyJWIjoiMC4wLjAwMDAiLCJQIjoiV2luMzIiLCJBTiI6Ik1haWwiLCJXVCI6Mn0%3D%7C3000&amp;sdata=ou0G%2FdCiGr7FHtk6xrOXEOcWAuGG1m685%2BSRW0ulvVA%3D&amp;reserved=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seattlecentral.edu/current-students/virtual-assistance-student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409458" y="2139206"/>
            <a:ext cx="8499158" cy="776287"/>
          </a:xfrm>
        </p:spPr>
        <p:txBody>
          <a:bodyPr/>
          <a:lstStyle/>
          <a:p>
            <a:r>
              <a:rPr lang="en-US" sz="4400"/>
              <a:t>2021-2022</a:t>
            </a:r>
            <a:br>
              <a:rPr lang="en-US" sz="4400"/>
            </a:br>
            <a:r>
              <a:rPr lang="en-US" sz="4400"/>
              <a:t>Town Hall Meeting </a:t>
            </a:r>
            <a:br>
              <a:rPr lang="en-US" sz="4400"/>
            </a:br>
            <a:r>
              <a:rPr lang="en-US" sz="4400"/>
              <a:t>for Faculty &amp; Staff</a:t>
            </a:r>
            <a:br>
              <a:rPr lang="en-US" sz="4400"/>
            </a:br>
            <a:endParaRPr lang="en-US"/>
          </a:p>
        </p:txBody>
      </p:sp>
      <p:sp>
        <p:nvSpPr>
          <p:cNvPr id="4" name="TextBox 3"/>
          <p:cNvSpPr txBox="1"/>
          <p:nvPr/>
        </p:nvSpPr>
        <p:spPr>
          <a:xfrm>
            <a:off x="622997" y="5466303"/>
            <a:ext cx="4374005" cy="584775"/>
          </a:xfrm>
          <a:prstGeom prst="rect">
            <a:avLst/>
          </a:prstGeom>
          <a:noFill/>
        </p:spPr>
        <p:txBody>
          <a:bodyPr wrap="square" lIns="91440" tIns="45720" rIns="91440" bIns="45720" rtlCol="0" anchor="t">
            <a:spAutoFit/>
          </a:bodyPr>
          <a:lstStyle/>
          <a:p>
            <a:r>
              <a:rPr lang="en-US" sz="3200" b="1" dirty="0">
                <a:latin typeface="Arial"/>
                <a:ea typeface="ＭＳ Ｐゴシック"/>
                <a:cs typeface="Arial"/>
              </a:rPr>
              <a:t>March 17, 2022</a:t>
            </a:r>
          </a:p>
        </p:txBody>
      </p:sp>
      <p:pic>
        <p:nvPicPr>
          <p:cNvPr id="5" name="Picture 4">
            <a:extLst>
              <a:ext uri="{FF2B5EF4-FFF2-40B4-BE49-F238E27FC236}">
                <a16:creationId xmlns:a16="http://schemas.microsoft.com/office/drawing/2014/main" id="{6EB93589-B2D1-4449-9DCC-EF84C6614326}"/>
              </a:ext>
            </a:extLst>
          </p:cNvPr>
          <p:cNvPicPr>
            <a:picLocks noChangeAspect="1"/>
          </p:cNvPicPr>
          <p:nvPr/>
        </p:nvPicPr>
        <p:blipFill>
          <a:blip r:embed="rId3"/>
          <a:stretch>
            <a:fillRect/>
          </a:stretch>
        </p:blipFill>
        <p:spPr>
          <a:xfrm>
            <a:off x="6737941" y="6126359"/>
            <a:ext cx="2170675" cy="383060"/>
          </a:xfrm>
          <a:prstGeom prst="rect">
            <a:avLst/>
          </a:prstGeom>
        </p:spPr>
      </p:pic>
    </p:spTree>
    <p:extLst>
      <p:ext uri="{BB962C8B-B14F-4D97-AF65-F5344CB8AC3E}">
        <p14:creationId xmlns:p14="http://schemas.microsoft.com/office/powerpoint/2010/main" val="4171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14C4-B9BF-4013-8BD9-1CA2EDBD0DC9}"/>
              </a:ext>
            </a:extLst>
          </p:cNvPr>
          <p:cNvSpPr>
            <a:spLocks noGrp="1"/>
          </p:cNvSpPr>
          <p:nvPr>
            <p:ph type="title"/>
          </p:nvPr>
        </p:nvSpPr>
        <p:spPr>
          <a:xfrm>
            <a:off x="530225" y="861577"/>
            <a:ext cx="8229600" cy="1068387"/>
          </a:xfrm>
        </p:spPr>
        <p:txBody>
          <a:bodyPr/>
          <a:lstStyle/>
          <a:p>
            <a:r>
              <a:rPr lang="en-US" dirty="0">
                <a:ea typeface="ＭＳ Ｐゴシック"/>
              </a:rPr>
              <a:t>Guided Pathways:</a:t>
            </a:r>
            <a:br>
              <a:rPr lang="en-US" dirty="0">
                <a:ea typeface="ＭＳ Ｐゴシック"/>
              </a:rPr>
            </a:br>
            <a:r>
              <a:rPr lang="en-US" sz="2800" dirty="0">
                <a:ea typeface="ＭＳ Ｐゴシック"/>
              </a:rPr>
              <a:t>Align Funding to Principles and Goals</a:t>
            </a:r>
            <a:endParaRPr lang="en-US" sz="2800" dirty="0"/>
          </a:p>
        </p:txBody>
      </p:sp>
      <p:sp>
        <p:nvSpPr>
          <p:cNvPr id="3" name="Content Placeholder 2">
            <a:extLst>
              <a:ext uri="{FF2B5EF4-FFF2-40B4-BE49-F238E27FC236}">
                <a16:creationId xmlns:a16="http://schemas.microsoft.com/office/drawing/2014/main" id="{7D4C1591-4CC9-495B-AF10-EB83A09B50EA}"/>
              </a:ext>
            </a:extLst>
          </p:cNvPr>
          <p:cNvSpPr>
            <a:spLocks noGrp="1"/>
          </p:cNvSpPr>
          <p:nvPr>
            <p:ph sz="half" idx="2"/>
          </p:nvPr>
        </p:nvSpPr>
        <p:spPr>
          <a:xfrm>
            <a:off x="570706" y="2188181"/>
            <a:ext cx="4040188" cy="3793981"/>
          </a:xfrm>
        </p:spPr>
        <p:txBody>
          <a:bodyPr/>
          <a:lstStyle/>
          <a:p>
            <a:r>
              <a:rPr lang="en-US" sz="1800" dirty="0">
                <a:ea typeface="ＭＳ Ｐゴシック"/>
              </a:rPr>
              <a:t>Foundations</a:t>
            </a:r>
            <a:endParaRPr lang="en-US" sz="1800"/>
          </a:p>
          <a:p>
            <a:pPr lvl="1"/>
            <a:r>
              <a:rPr lang="en-US" sz="1600" dirty="0">
                <a:ea typeface="ＭＳ Ｐゴシック"/>
              </a:rPr>
              <a:t>Black Solidarity Think Tank</a:t>
            </a:r>
            <a:endParaRPr lang="en-US" sz="1600"/>
          </a:p>
          <a:p>
            <a:pPr lvl="1"/>
            <a:r>
              <a:rPr lang="en-US" sz="1600" dirty="0">
                <a:ea typeface="ＭＳ Ｐゴシック"/>
              </a:rPr>
              <a:t>Student Voices</a:t>
            </a:r>
          </a:p>
          <a:p>
            <a:pPr lvl="1"/>
            <a:r>
              <a:rPr lang="en-US" sz="1600" dirty="0">
                <a:ea typeface="ＭＳ Ｐゴシック"/>
              </a:rPr>
              <a:t>Data dashboards</a:t>
            </a:r>
            <a:endParaRPr lang="en-US" sz="1600"/>
          </a:p>
          <a:p>
            <a:pPr lvl="1"/>
            <a:r>
              <a:rPr lang="en-US" sz="1600" dirty="0">
                <a:ea typeface="ＭＳ Ｐゴシック"/>
              </a:rPr>
              <a:t>Open funds for students and employees</a:t>
            </a:r>
          </a:p>
          <a:p>
            <a:r>
              <a:rPr lang="en-US" sz="1800" dirty="0">
                <a:ea typeface="ＭＳ Ｐゴシック"/>
              </a:rPr>
              <a:t>Clarify the Path</a:t>
            </a:r>
          </a:p>
          <a:p>
            <a:pPr lvl="1"/>
            <a:r>
              <a:rPr lang="en-US" sz="1600" dirty="0">
                <a:ea typeface="ＭＳ Ｐゴシック"/>
              </a:rPr>
              <a:t>Entry and admissions specialist</a:t>
            </a:r>
          </a:p>
          <a:p>
            <a:pPr lvl="1"/>
            <a:r>
              <a:rPr lang="en-US" sz="1600" dirty="0">
                <a:ea typeface="ＭＳ Ｐゴシック"/>
              </a:rPr>
              <a:t>Financial Aid specialist</a:t>
            </a:r>
          </a:p>
          <a:p>
            <a:pPr lvl="1"/>
            <a:r>
              <a:rPr lang="en-US" sz="1600" dirty="0">
                <a:ea typeface="ＭＳ Ｐゴシック"/>
              </a:rPr>
              <a:t>+3 advisors (reduce caseload)</a:t>
            </a:r>
          </a:p>
          <a:p>
            <a:pPr lvl="1"/>
            <a:r>
              <a:rPr lang="en-US" sz="1600" dirty="0">
                <a:ea typeface="ＭＳ Ｐゴシック"/>
              </a:rPr>
              <a:t>Running Start advising</a:t>
            </a:r>
          </a:p>
          <a:p>
            <a:pPr lvl="1"/>
            <a:r>
              <a:rPr lang="en-US" sz="1600" dirty="0">
                <a:ea typeface="ＭＳ Ｐゴシック"/>
              </a:rPr>
              <a:t>Transitional Studies navigator </a:t>
            </a:r>
          </a:p>
          <a:p>
            <a:pPr lvl="1"/>
            <a:r>
              <a:rPr lang="en-US" sz="1600" dirty="0">
                <a:ea typeface="ＭＳ Ｐゴシック"/>
              </a:rPr>
              <a:t>Counseling</a:t>
            </a:r>
          </a:p>
          <a:p>
            <a:pPr lvl="1"/>
            <a:r>
              <a:rPr lang="en-US" sz="1600" dirty="0">
                <a:ea typeface="ＭＳ Ｐゴシック"/>
              </a:rPr>
              <a:t>Math curriculum and co-requisite models</a:t>
            </a:r>
          </a:p>
        </p:txBody>
      </p:sp>
      <p:sp>
        <p:nvSpPr>
          <p:cNvPr id="4" name="Content Placeholder 3">
            <a:extLst>
              <a:ext uri="{FF2B5EF4-FFF2-40B4-BE49-F238E27FC236}">
                <a16:creationId xmlns:a16="http://schemas.microsoft.com/office/drawing/2014/main" id="{F6862E31-E018-44CF-B86B-5BBB2D601378}"/>
              </a:ext>
            </a:extLst>
          </p:cNvPr>
          <p:cNvSpPr>
            <a:spLocks noGrp="1"/>
          </p:cNvSpPr>
          <p:nvPr>
            <p:ph sz="quarter" idx="4"/>
          </p:nvPr>
        </p:nvSpPr>
        <p:spPr>
          <a:xfrm>
            <a:off x="4758531" y="2197181"/>
            <a:ext cx="4041775" cy="3793982"/>
          </a:xfrm>
        </p:spPr>
        <p:txBody>
          <a:bodyPr/>
          <a:lstStyle/>
          <a:p>
            <a:r>
              <a:rPr lang="en-US" sz="1800" dirty="0">
                <a:ea typeface="ＭＳ Ｐゴシック"/>
              </a:rPr>
              <a:t>Help students choose a Path</a:t>
            </a:r>
          </a:p>
          <a:p>
            <a:pPr lvl="1"/>
            <a:r>
              <a:rPr lang="en-US" sz="1600" dirty="0">
                <a:ea typeface="ＭＳ Ｐゴシック"/>
              </a:rPr>
              <a:t>Math Directed Self Placement</a:t>
            </a:r>
            <a:endParaRPr lang="en-US" sz="1600"/>
          </a:p>
          <a:p>
            <a:pPr lvl="1"/>
            <a:r>
              <a:rPr lang="en-US" sz="1600" dirty="0">
                <a:ea typeface="ＭＳ Ｐゴシック"/>
              </a:rPr>
              <a:t>Mapping and new program pathways webpages</a:t>
            </a:r>
          </a:p>
          <a:p>
            <a:pPr lvl="1"/>
            <a:r>
              <a:rPr lang="en-US" sz="1600" dirty="0">
                <a:ea typeface="ＭＳ Ｐゴシック"/>
              </a:rPr>
              <a:t>New Program brochures and videos </a:t>
            </a:r>
          </a:p>
          <a:p>
            <a:r>
              <a:rPr lang="en-US" sz="1800" dirty="0">
                <a:ea typeface="ＭＳ Ｐゴシック"/>
              </a:rPr>
              <a:t>Keep Students on the Path</a:t>
            </a:r>
          </a:p>
          <a:p>
            <a:pPr lvl="1"/>
            <a:r>
              <a:rPr lang="en-US" sz="1600" dirty="0">
                <a:ea typeface="ＭＳ Ｐゴシック"/>
              </a:rPr>
              <a:t>Funding and resources specialist, student support programs</a:t>
            </a:r>
          </a:p>
          <a:p>
            <a:pPr lvl="1"/>
            <a:r>
              <a:rPr lang="en-US" sz="1600" dirty="0">
                <a:ea typeface="ＭＳ Ｐゴシック"/>
              </a:rPr>
              <a:t>New Umoja program</a:t>
            </a:r>
          </a:p>
          <a:p>
            <a:pPr lvl="1"/>
            <a:r>
              <a:rPr lang="en-US" sz="1600" dirty="0">
                <a:ea typeface="ＭＳ Ｐゴシック"/>
              </a:rPr>
              <a:t>Orientation to College Success Class</a:t>
            </a:r>
          </a:p>
          <a:p>
            <a:r>
              <a:rPr lang="en-US" sz="1800" dirty="0">
                <a:ea typeface="ＭＳ Ｐゴシック"/>
              </a:rPr>
              <a:t>Ensure Learning</a:t>
            </a:r>
            <a:endParaRPr lang="en-US" sz="2000" dirty="0">
              <a:ea typeface="ＭＳ Ｐゴシック"/>
            </a:endParaRPr>
          </a:p>
          <a:p>
            <a:pPr lvl="1"/>
            <a:r>
              <a:rPr lang="en-US" sz="1600" dirty="0">
                <a:ea typeface="ＭＳ Ｐゴシック"/>
              </a:rPr>
              <a:t>Assessment</a:t>
            </a:r>
            <a:endParaRPr lang="en-US" sz="1400" dirty="0">
              <a:ea typeface="ＭＳ Ｐゴシック"/>
            </a:endParaRPr>
          </a:p>
          <a:p>
            <a:pPr lvl="1"/>
            <a:r>
              <a:rPr lang="en-US" sz="1600" dirty="0">
                <a:ea typeface="ＭＳ Ｐゴシック"/>
              </a:rPr>
              <a:t>Strategic Courses</a:t>
            </a:r>
          </a:p>
          <a:p>
            <a:endParaRPr lang="en-US" sz="2000" dirty="0">
              <a:ea typeface="ＭＳ Ｐゴシック"/>
            </a:endParaRPr>
          </a:p>
        </p:txBody>
      </p:sp>
    </p:spTree>
    <p:extLst>
      <p:ext uri="{BB962C8B-B14F-4D97-AF65-F5344CB8AC3E}">
        <p14:creationId xmlns:p14="http://schemas.microsoft.com/office/powerpoint/2010/main" val="17863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976701CB-8B8A-2005-6252-812676B07F8E}"/>
              </a:ext>
            </a:extLst>
          </p:cNvPr>
          <p:cNvSpPr>
            <a:spLocks noGrp="1"/>
          </p:cNvSpPr>
          <p:nvPr>
            <p:ph type="body" sz="half" idx="2"/>
          </p:nvPr>
        </p:nvSpPr>
        <p:spPr>
          <a:xfrm>
            <a:off x="457200" y="1023737"/>
            <a:ext cx="3008313" cy="5090822"/>
          </a:xfrm>
        </p:spPr>
        <p:txBody>
          <a:bodyPr wrap="square" anchor="t">
            <a:normAutofit/>
          </a:bodyPr>
          <a:lstStyle/>
          <a:p>
            <a:endParaRPr lang="en-US" sz="2800" dirty="0"/>
          </a:p>
          <a:p>
            <a:r>
              <a:rPr lang="en-US" sz="4400" b="1" dirty="0">
                <a:ea typeface="ＭＳ Ｐゴシック"/>
              </a:rPr>
              <a:t>Guided </a:t>
            </a:r>
            <a:r>
              <a:rPr lang="en-US" sz="4400" b="1" u="sng" dirty="0">
                <a:ea typeface="ＭＳ Ｐゴシック"/>
              </a:rPr>
              <a:t>Pathways</a:t>
            </a:r>
            <a:endParaRPr lang="en-US" sz="4000" u="sng" dirty="0"/>
          </a:p>
          <a:p>
            <a:r>
              <a:rPr lang="en-US" sz="1800" dirty="0">
                <a:ea typeface="ＭＳ Ｐゴシック"/>
              </a:rPr>
              <a:t>Student Services Reimagined</a:t>
            </a:r>
          </a:p>
        </p:txBody>
      </p:sp>
      <p:sp>
        <p:nvSpPr>
          <p:cNvPr id="11" name="Footer Placeholder 4">
            <a:extLst>
              <a:ext uri="{FF2B5EF4-FFF2-40B4-BE49-F238E27FC236}">
                <a16:creationId xmlns:a16="http://schemas.microsoft.com/office/drawing/2014/main" id="{96F60B8B-0761-FE9A-5D66-8C349A70DCFA}"/>
              </a:ext>
            </a:extLst>
          </p:cNvPr>
          <p:cNvSpPr>
            <a:spLocks noGrp="1"/>
          </p:cNvSpPr>
          <p:nvPr>
            <p:ph type="ftr" sz="quarter" idx="11"/>
          </p:nvPr>
        </p:nvSpPr>
        <p:spPr>
          <a:xfrm>
            <a:off x="3124200" y="6356350"/>
            <a:ext cx="2895600" cy="365125"/>
          </a:xfrm>
        </p:spPr>
        <p:txBody>
          <a:bodyPr anchor="ctr">
            <a:normAutofit/>
          </a:bodyPr>
          <a:lstStyle/>
          <a:p>
            <a:pPr>
              <a:spcAft>
                <a:spcPts val="600"/>
              </a:spcAft>
              <a:defRPr/>
            </a:pPr>
            <a:r>
              <a:rPr lang="tr-TR"/>
              <a:t>seattlecentral.edu </a:t>
            </a:r>
            <a:endParaRPr lang="en-US"/>
          </a:p>
        </p:txBody>
      </p:sp>
      <p:graphicFrame>
        <p:nvGraphicFramePr>
          <p:cNvPr id="7" name="Content Placeholder 2">
            <a:extLst>
              <a:ext uri="{FF2B5EF4-FFF2-40B4-BE49-F238E27FC236}">
                <a16:creationId xmlns:a16="http://schemas.microsoft.com/office/drawing/2014/main" id="{E3EA08D7-5A37-0BEC-E2BF-4B0BD46AC590}"/>
              </a:ext>
            </a:extLst>
          </p:cNvPr>
          <p:cNvGraphicFramePr>
            <a:graphicFrameLocks noGrp="1"/>
          </p:cNvGraphicFramePr>
          <p:nvPr>
            <p:ph idx="1"/>
            <p:extLst>
              <p:ext uri="{D42A27DB-BD31-4B8C-83A1-F6EECF244321}">
                <p14:modId xmlns:p14="http://schemas.microsoft.com/office/powerpoint/2010/main" val="1026633555"/>
              </p:ext>
            </p:extLst>
          </p:nvPr>
        </p:nvGraphicFramePr>
        <p:xfrm>
          <a:off x="3575050" y="981364"/>
          <a:ext cx="5111750" cy="5144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5082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7979-5531-4C3C-A907-F013D3D81940}"/>
              </a:ext>
            </a:extLst>
          </p:cNvPr>
          <p:cNvSpPr>
            <a:spLocks noGrp="1"/>
          </p:cNvSpPr>
          <p:nvPr>
            <p:ph type="title"/>
          </p:nvPr>
        </p:nvSpPr>
        <p:spPr>
          <a:xfrm>
            <a:off x="1817580" y="900113"/>
            <a:ext cx="5214325" cy="3747073"/>
          </a:xfrm>
        </p:spPr>
        <p:txBody>
          <a:bodyPr/>
          <a:lstStyle/>
          <a:p>
            <a:r>
              <a:rPr lang="en-US" dirty="0">
                <a:ea typeface="ＭＳ Ｐゴシック"/>
              </a:rPr>
              <a:t>Instruction Update:</a:t>
            </a:r>
            <a:br>
              <a:rPr lang="en-US" dirty="0">
                <a:ea typeface="ＭＳ Ｐゴシック"/>
              </a:rPr>
            </a:br>
            <a:r>
              <a:rPr lang="en-US" dirty="0">
                <a:ea typeface="ＭＳ Ｐゴシック"/>
              </a:rPr>
              <a:t>Enrollment</a:t>
            </a:r>
            <a:br>
              <a:rPr lang="en-US" dirty="0">
                <a:ea typeface="ＭＳ Ｐゴシック"/>
              </a:rPr>
            </a:br>
            <a:r>
              <a:rPr lang="en-US" dirty="0">
                <a:ea typeface="ＭＳ Ｐゴシック"/>
              </a:rPr>
              <a:t>Accreditation Update</a:t>
            </a:r>
            <a:br>
              <a:rPr lang="en-US" dirty="0">
                <a:ea typeface="ＭＳ Ｐゴシック"/>
              </a:rPr>
            </a:br>
            <a:r>
              <a:rPr lang="en-US" dirty="0">
                <a:ea typeface="ＭＳ Ｐゴシック"/>
              </a:rPr>
              <a:t> We Appreciate You!</a:t>
            </a:r>
            <a:br>
              <a:rPr lang="en-US" dirty="0">
                <a:ea typeface="ＭＳ Ｐゴシック"/>
              </a:rPr>
            </a:br>
            <a:r>
              <a:rPr lang="en-US" dirty="0">
                <a:ea typeface="ＭＳ Ｐゴシック"/>
              </a:rPr>
              <a:t>STUDENTS!!</a:t>
            </a:r>
            <a:endParaRPr lang="en-US" dirty="0"/>
          </a:p>
        </p:txBody>
      </p:sp>
      <p:sp>
        <p:nvSpPr>
          <p:cNvPr id="3" name="Content Placeholder 2">
            <a:extLst>
              <a:ext uri="{FF2B5EF4-FFF2-40B4-BE49-F238E27FC236}">
                <a16:creationId xmlns:a16="http://schemas.microsoft.com/office/drawing/2014/main" id="{C3FB1A14-370C-4545-AD55-616202F8BE99}"/>
              </a:ext>
            </a:extLst>
          </p:cNvPr>
          <p:cNvSpPr>
            <a:spLocks noGrp="1"/>
          </p:cNvSpPr>
          <p:nvPr>
            <p:ph idx="1"/>
          </p:nvPr>
        </p:nvSpPr>
        <p:spPr>
          <a:xfrm>
            <a:off x="409147" y="1286121"/>
            <a:ext cx="8193506" cy="4475405"/>
          </a:xfrm>
        </p:spPr>
        <p:txBody>
          <a:bodyPr/>
          <a:lstStyle/>
          <a:p>
            <a:endParaRPr lang="en-US"/>
          </a:p>
          <a:p>
            <a:endParaRPr lang="en-US"/>
          </a:p>
        </p:txBody>
      </p:sp>
    </p:spTree>
    <p:extLst>
      <p:ext uri="{BB962C8B-B14F-4D97-AF65-F5344CB8AC3E}">
        <p14:creationId xmlns:p14="http://schemas.microsoft.com/office/powerpoint/2010/main" val="270494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a:t>Enrollment (FTEs)</a:t>
            </a:r>
          </a:p>
        </p:txBody>
      </p:sp>
      <p:graphicFrame>
        <p:nvGraphicFramePr>
          <p:cNvPr id="4" name="Table 4">
            <a:extLst>
              <a:ext uri="{FF2B5EF4-FFF2-40B4-BE49-F238E27FC236}">
                <a16:creationId xmlns:a16="http://schemas.microsoft.com/office/drawing/2014/main" id="{2798AB83-4807-4523-B267-3BF73E79A3F8}"/>
              </a:ext>
            </a:extLst>
          </p:cNvPr>
          <p:cNvGraphicFramePr>
            <a:graphicFrameLocks noGrp="1"/>
          </p:cNvGraphicFramePr>
          <p:nvPr>
            <p:ph idx="1"/>
            <p:extLst>
              <p:ext uri="{D42A27DB-BD31-4B8C-83A1-F6EECF244321}">
                <p14:modId xmlns:p14="http://schemas.microsoft.com/office/powerpoint/2010/main" val="3202716474"/>
              </p:ext>
            </p:extLst>
          </p:nvPr>
        </p:nvGraphicFramePr>
        <p:xfrm>
          <a:off x="457200" y="2228850"/>
          <a:ext cx="8229600" cy="2743200"/>
        </p:xfrm>
        <a:graphic>
          <a:graphicData uri="http://schemas.openxmlformats.org/drawingml/2006/table">
            <a:tbl>
              <a:tblPr firstRow="1" bandRow="1">
                <a:tableStyleId>{3B4B98B0-60AC-42C2-AFA5-B58CD77FA1E5}</a:tableStyleId>
              </a:tblPr>
              <a:tblGrid>
                <a:gridCol w="2743200">
                  <a:extLst>
                    <a:ext uri="{9D8B030D-6E8A-4147-A177-3AD203B41FA5}">
                      <a16:colId xmlns:a16="http://schemas.microsoft.com/office/drawing/2014/main" val="836565640"/>
                    </a:ext>
                  </a:extLst>
                </a:gridCol>
                <a:gridCol w="2743200">
                  <a:extLst>
                    <a:ext uri="{9D8B030D-6E8A-4147-A177-3AD203B41FA5}">
                      <a16:colId xmlns:a16="http://schemas.microsoft.com/office/drawing/2014/main" val="1523002968"/>
                    </a:ext>
                  </a:extLst>
                </a:gridCol>
                <a:gridCol w="2743200">
                  <a:extLst>
                    <a:ext uri="{9D8B030D-6E8A-4147-A177-3AD203B41FA5}">
                      <a16:colId xmlns:a16="http://schemas.microsoft.com/office/drawing/2014/main" val="2280380140"/>
                    </a:ext>
                  </a:extLst>
                </a:gridCol>
              </a:tblGrid>
              <a:tr h="370840">
                <a:tc>
                  <a:txBody>
                    <a:bodyPr/>
                    <a:lstStyle/>
                    <a:p>
                      <a:r>
                        <a:rPr lang="en-US" sz="3000" dirty="0">
                          <a:latin typeface="Arial"/>
                        </a:rPr>
                        <a:t>Students</a:t>
                      </a:r>
                    </a:p>
                  </a:txBody>
                  <a:tcPr/>
                </a:tc>
                <a:tc>
                  <a:txBody>
                    <a:bodyPr/>
                    <a:lstStyle/>
                    <a:p>
                      <a:r>
                        <a:rPr lang="en-US" sz="3000" dirty="0">
                          <a:latin typeface="Arial"/>
                        </a:rPr>
                        <a:t>Spring 2022</a:t>
                      </a:r>
                    </a:p>
                  </a:txBody>
                  <a:tcPr/>
                </a:tc>
                <a:tc>
                  <a:txBody>
                    <a:bodyPr/>
                    <a:lstStyle/>
                    <a:p>
                      <a:r>
                        <a:rPr lang="en-US" sz="3000" dirty="0">
                          <a:latin typeface="Arial"/>
                        </a:rPr>
                        <a:t>Spring 2021</a:t>
                      </a:r>
                    </a:p>
                  </a:txBody>
                  <a:tcPr/>
                </a:tc>
                <a:extLst>
                  <a:ext uri="{0D108BD9-81ED-4DB2-BD59-A6C34878D82A}">
                    <a16:rowId xmlns:a16="http://schemas.microsoft.com/office/drawing/2014/main" val="2656595647"/>
                  </a:ext>
                </a:extLst>
              </a:tr>
              <a:tr h="370840">
                <a:tc>
                  <a:txBody>
                    <a:bodyPr/>
                    <a:lstStyle/>
                    <a:p>
                      <a:r>
                        <a:rPr lang="en-US" sz="3000" dirty="0">
                          <a:latin typeface="Arial"/>
                        </a:rPr>
                        <a:t>Total FTEs:</a:t>
                      </a:r>
                    </a:p>
                  </a:txBody>
                  <a:tcPr/>
                </a:tc>
                <a:tc>
                  <a:txBody>
                    <a:bodyPr/>
                    <a:lstStyle/>
                    <a:p>
                      <a:r>
                        <a:rPr lang="en-US" sz="3000" dirty="0">
                          <a:latin typeface="Arial"/>
                        </a:rPr>
                        <a:t>2,127</a:t>
                      </a:r>
                    </a:p>
                  </a:txBody>
                  <a:tcPr/>
                </a:tc>
                <a:tc>
                  <a:txBody>
                    <a:bodyPr/>
                    <a:lstStyle/>
                    <a:p>
                      <a:r>
                        <a:rPr lang="en-US" sz="3000" dirty="0">
                          <a:latin typeface="Arial"/>
                        </a:rPr>
                        <a:t>4,279 (-50%)</a:t>
                      </a:r>
                    </a:p>
                  </a:txBody>
                  <a:tcPr/>
                </a:tc>
                <a:extLst>
                  <a:ext uri="{0D108BD9-81ED-4DB2-BD59-A6C34878D82A}">
                    <a16:rowId xmlns:a16="http://schemas.microsoft.com/office/drawing/2014/main" val="1722554516"/>
                  </a:ext>
                </a:extLst>
              </a:tr>
              <a:tr h="370840">
                <a:tc>
                  <a:txBody>
                    <a:bodyPr/>
                    <a:lstStyle/>
                    <a:p>
                      <a:r>
                        <a:rPr lang="en-US" sz="3000" dirty="0">
                          <a:latin typeface="Arial"/>
                        </a:rPr>
                        <a:t>State funded:</a:t>
                      </a:r>
                    </a:p>
                  </a:txBody>
                  <a:tcPr/>
                </a:tc>
                <a:tc>
                  <a:txBody>
                    <a:bodyPr/>
                    <a:lstStyle/>
                    <a:p>
                      <a:r>
                        <a:rPr lang="en-US" sz="3000" dirty="0">
                          <a:latin typeface="Arial"/>
                        </a:rPr>
                        <a:t>1,655</a:t>
                      </a:r>
                    </a:p>
                  </a:txBody>
                  <a:tcPr/>
                </a:tc>
                <a:tc>
                  <a:txBody>
                    <a:bodyPr/>
                    <a:lstStyle/>
                    <a:p>
                      <a:r>
                        <a:rPr lang="en-US" sz="3000" dirty="0">
                          <a:latin typeface="Arial"/>
                        </a:rPr>
                        <a:t>3,208 (-48%)</a:t>
                      </a:r>
                    </a:p>
                  </a:txBody>
                  <a:tcPr/>
                </a:tc>
                <a:extLst>
                  <a:ext uri="{0D108BD9-81ED-4DB2-BD59-A6C34878D82A}">
                    <a16:rowId xmlns:a16="http://schemas.microsoft.com/office/drawing/2014/main" val="1120588034"/>
                  </a:ext>
                </a:extLst>
              </a:tr>
              <a:tr h="370840">
                <a:tc>
                  <a:txBody>
                    <a:bodyPr/>
                    <a:lstStyle/>
                    <a:p>
                      <a:r>
                        <a:rPr lang="en-US" sz="3000" dirty="0">
                          <a:latin typeface="Arial"/>
                        </a:rPr>
                        <a:t>International:</a:t>
                      </a:r>
                    </a:p>
                  </a:txBody>
                  <a:tcPr/>
                </a:tc>
                <a:tc>
                  <a:txBody>
                    <a:bodyPr/>
                    <a:lstStyle/>
                    <a:p>
                      <a:r>
                        <a:rPr lang="en-US" sz="3000" dirty="0">
                          <a:latin typeface="Arial"/>
                        </a:rPr>
                        <a:t>207</a:t>
                      </a:r>
                    </a:p>
                  </a:txBody>
                  <a:tcPr/>
                </a:tc>
                <a:tc>
                  <a:txBody>
                    <a:bodyPr/>
                    <a:lstStyle/>
                    <a:p>
                      <a:r>
                        <a:rPr lang="en-US" sz="3000" dirty="0">
                          <a:latin typeface="Arial"/>
                        </a:rPr>
                        <a:t>410 (-50%)</a:t>
                      </a:r>
                    </a:p>
                  </a:txBody>
                  <a:tcPr/>
                </a:tc>
                <a:extLst>
                  <a:ext uri="{0D108BD9-81ED-4DB2-BD59-A6C34878D82A}">
                    <a16:rowId xmlns:a16="http://schemas.microsoft.com/office/drawing/2014/main" val="3635645501"/>
                  </a:ext>
                </a:extLst>
              </a:tr>
              <a:tr h="370840">
                <a:tc>
                  <a:txBody>
                    <a:bodyPr/>
                    <a:lstStyle/>
                    <a:p>
                      <a:r>
                        <a:rPr lang="en-US" sz="3000" dirty="0">
                          <a:latin typeface="Arial"/>
                        </a:rPr>
                        <a:t>Running Start: </a:t>
                      </a:r>
                    </a:p>
                  </a:txBody>
                  <a:tcPr/>
                </a:tc>
                <a:tc>
                  <a:txBody>
                    <a:bodyPr/>
                    <a:lstStyle/>
                    <a:p>
                      <a:r>
                        <a:rPr lang="en-US" sz="3000" dirty="0">
                          <a:latin typeface="Arial"/>
                        </a:rPr>
                        <a:t>188</a:t>
                      </a:r>
                    </a:p>
                  </a:txBody>
                  <a:tcPr/>
                </a:tc>
                <a:tc>
                  <a:txBody>
                    <a:bodyPr/>
                    <a:lstStyle/>
                    <a:p>
                      <a:r>
                        <a:rPr lang="en-US" sz="3000" dirty="0">
                          <a:latin typeface="Arial"/>
                        </a:rPr>
                        <a:t>463 (-59%)</a:t>
                      </a:r>
                    </a:p>
                  </a:txBody>
                  <a:tcPr/>
                </a:tc>
                <a:extLst>
                  <a:ext uri="{0D108BD9-81ED-4DB2-BD59-A6C34878D82A}">
                    <a16:rowId xmlns:a16="http://schemas.microsoft.com/office/drawing/2014/main" val="840881230"/>
                  </a:ext>
                </a:extLst>
              </a:tr>
            </a:tbl>
          </a:graphicData>
        </a:graphic>
      </p:graphicFrame>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Arial"/>
                <a:ea typeface="ＭＳ Ｐゴシック"/>
                <a:cs typeface="Arial"/>
              </a:rPr>
              <a:t>*Updated 16 march 2022</a:t>
            </a:r>
            <a:endParaRPr lang="en-US" dirty="0"/>
          </a:p>
        </p:txBody>
      </p:sp>
    </p:spTree>
    <p:extLst>
      <p:ext uri="{BB962C8B-B14F-4D97-AF65-F5344CB8AC3E}">
        <p14:creationId xmlns:p14="http://schemas.microsoft.com/office/powerpoint/2010/main" val="96591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hart, line chart&#10;&#10;Description automatically generated">
            <a:extLst>
              <a:ext uri="{FF2B5EF4-FFF2-40B4-BE49-F238E27FC236}">
                <a16:creationId xmlns:a16="http://schemas.microsoft.com/office/drawing/2014/main" id="{9061B045-9666-4557-AEC9-97D64D69C1AD}"/>
              </a:ext>
            </a:extLst>
          </p:cNvPr>
          <p:cNvPicPr>
            <a:picLocks noChangeAspect="1"/>
          </p:cNvPicPr>
          <p:nvPr/>
        </p:nvPicPr>
        <p:blipFill>
          <a:blip r:embed="rId2"/>
          <a:stretch>
            <a:fillRect/>
          </a:stretch>
        </p:blipFill>
        <p:spPr>
          <a:xfrm>
            <a:off x="965887" y="787125"/>
            <a:ext cx="7215335" cy="5788316"/>
          </a:xfrm>
          <a:prstGeom prst="rect">
            <a:avLst/>
          </a:prstGeom>
        </p:spPr>
      </p:pic>
    </p:spTree>
    <p:extLst>
      <p:ext uri="{BB962C8B-B14F-4D97-AF65-F5344CB8AC3E}">
        <p14:creationId xmlns:p14="http://schemas.microsoft.com/office/powerpoint/2010/main" val="45287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dirty="0">
                <a:ea typeface="ＭＳ Ｐゴシック"/>
              </a:rPr>
              <a:t>Accreditation Update</a:t>
            </a:r>
            <a:endParaRPr lang="en-US" dirty="0"/>
          </a:p>
        </p:txBody>
      </p:sp>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dirty="0">
              <a:latin typeface="Arial"/>
            </a:endParaRPr>
          </a:p>
        </p:txBody>
      </p:sp>
      <p:sp>
        <p:nvSpPr>
          <p:cNvPr id="6" name="Content Placeholder 5">
            <a:extLst>
              <a:ext uri="{FF2B5EF4-FFF2-40B4-BE49-F238E27FC236}">
                <a16:creationId xmlns:a16="http://schemas.microsoft.com/office/drawing/2014/main" id="{C8E47B2D-3853-4C09-BB46-928E158BF963}"/>
              </a:ext>
            </a:extLst>
          </p:cNvPr>
          <p:cNvSpPr>
            <a:spLocks noGrp="1"/>
          </p:cNvSpPr>
          <p:nvPr>
            <p:ph idx="1"/>
          </p:nvPr>
        </p:nvSpPr>
        <p:spPr>
          <a:xfrm>
            <a:off x="457200" y="1710917"/>
            <a:ext cx="8229600" cy="4415247"/>
          </a:xfrm>
        </p:spPr>
        <p:txBody>
          <a:bodyPr/>
          <a:lstStyle/>
          <a:p>
            <a:r>
              <a:rPr lang="en-US" sz="2000" b="1" dirty="0">
                <a:ea typeface="ＭＳ Ｐゴシック"/>
              </a:rPr>
              <a:t>October 2021 – Submitted an ad-hoc report to NWCCU on two recommendations from our 2019 visit:</a:t>
            </a:r>
            <a:endParaRPr lang="en-US" sz="2000" b="1" dirty="0"/>
          </a:p>
          <a:p>
            <a:pPr lvl="1"/>
            <a:r>
              <a:rPr lang="en-US" sz="2000" b="1">
                <a:ea typeface="ＭＳ Ｐゴシック"/>
              </a:rPr>
              <a:t>Recommendation 4 on providing facilities that are safe and secure </a:t>
            </a:r>
            <a:endParaRPr lang="en-US" sz="2000" b="1" dirty="0">
              <a:ea typeface="ＭＳ Ｐゴシック"/>
            </a:endParaRPr>
          </a:p>
          <a:p>
            <a:pPr lvl="1"/>
            <a:r>
              <a:rPr lang="en-US" sz="2000" b="1" dirty="0">
                <a:ea typeface="ＭＳ Ｐゴシック"/>
              </a:rPr>
              <a:t>Recommendation 5 on curriculum monitoring and assessment system to monitor student learning outcomes </a:t>
            </a:r>
            <a:r>
              <a:rPr lang="en-US" sz="2000" b="1">
                <a:ea typeface="ＭＳ Ｐゴシック"/>
              </a:rPr>
              <a:t>across courses, degrees and programs </a:t>
            </a:r>
            <a:endParaRPr lang="en-US" sz="2000" b="1" dirty="0">
              <a:ea typeface="ＭＳ Ｐゴシック"/>
            </a:endParaRPr>
          </a:p>
          <a:p>
            <a:r>
              <a:rPr lang="en-US" sz="2000" b="1" dirty="0">
                <a:ea typeface="ＭＳ Ｐゴシック"/>
              </a:rPr>
              <a:t>February 2022 – Both recommendations were fulfilled and we have </a:t>
            </a:r>
            <a:r>
              <a:rPr lang="en-US" sz="2000" b="1">
                <a:ea typeface="ＭＳ Ｐゴシック"/>
              </a:rPr>
              <a:t>satisfied the recommendations!</a:t>
            </a:r>
          </a:p>
        </p:txBody>
      </p:sp>
    </p:spTree>
    <p:extLst>
      <p:ext uri="{BB962C8B-B14F-4D97-AF65-F5344CB8AC3E}">
        <p14:creationId xmlns:p14="http://schemas.microsoft.com/office/powerpoint/2010/main" val="310178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dirty="0">
                <a:ea typeface="ＭＳ Ｐゴシック"/>
              </a:rPr>
              <a:t>We Appreciate You!</a:t>
            </a:r>
            <a:endParaRPr lang="en-US" dirty="0"/>
          </a:p>
        </p:txBody>
      </p:sp>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dirty="0">
              <a:latin typeface="Arial"/>
            </a:endParaRPr>
          </a:p>
        </p:txBody>
      </p:sp>
      <p:sp>
        <p:nvSpPr>
          <p:cNvPr id="6" name="Content Placeholder 5">
            <a:extLst>
              <a:ext uri="{FF2B5EF4-FFF2-40B4-BE49-F238E27FC236}">
                <a16:creationId xmlns:a16="http://schemas.microsoft.com/office/drawing/2014/main" id="{C8E47B2D-3853-4C09-BB46-928E158BF963}"/>
              </a:ext>
            </a:extLst>
          </p:cNvPr>
          <p:cNvSpPr>
            <a:spLocks noGrp="1"/>
          </p:cNvSpPr>
          <p:nvPr>
            <p:ph idx="1"/>
          </p:nvPr>
        </p:nvSpPr>
        <p:spPr>
          <a:xfrm>
            <a:off x="457200" y="1710917"/>
            <a:ext cx="8229600" cy="4415247"/>
          </a:xfrm>
        </p:spPr>
        <p:txBody>
          <a:bodyPr/>
          <a:lstStyle/>
          <a:p>
            <a:r>
              <a:rPr lang="en-US" sz="2000" b="1" dirty="0">
                <a:ea typeface="ＭＳ Ｐゴシック"/>
              </a:rPr>
              <a:t>Dean Dr. Malena Yanos </a:t>
            </a:r>
            <a:endParaRPr lang="en-US" sz="2000" b="1" dirty="0"/>
          </a:p>
          <a:p>
            <a:pPr lvl="1"/>
            <a:r>
              <a:rPr lang="en-US" sz="2000" dirty="0">
                <a:ea typeface="ＭＳ Ｐゴシック"/>
              </a:rPr>
              <a:t>Arts, Humanities, and Social Science</a:t>
            </a:r>
            <a:endParaRPr lang="en-US" sz="2000"/>
          </a:p>
          <a:p>
            <a:r>
              <a:rPr lang="en-US" sz="2000" b="1" dirty="0">
                <a:ea typeface="ＭＳ Ｐゴシック"/>
              </a:rPr>
              <a:t>Dean Ton Yazici </a:t>
            </a:r>
            <a:endParaRPr lang="en-US" sz="2000" b="1"/>
          </a:p>
          <a:p>
            <a:pPr lvl="1"/>
            <a:r>
              <a:rPr lang="en-US" sz="2000" dirty="0">
                <a:ea typeface="ＭＳ Ｐゴシック"/>
              </a:rPr>
              <a:t>Seattle Culinary Academy</a:t>
            </a:r>
            <a:endParaRPr lang="en-US" sz="2000" dirty="0"/>
          </a:p>
          <a:p>
            <a:r>
              <a:rPr lang="en-US" sz="2000" b="1" dirty="0">
                <a:ea typeface="ＭＳ Ｐゴシック"/>
              </a:rPr>
              <a:t>New Dean Aimee LePage</a:t>
            </a:r>
          </a:p>
          <a:p>
            <a:pPr lvl="1"/>
            <a:r>
              <a:rPr lang="en-US" sz="2000" dirty="0">
                <a:ea typeface="ＭＳ Ｐゴシック"/>
              </a:rPr>
              <a:t>Seattle Culinary Academy</a:t>
            </a:r>
          </a:p>
          <a:p>
            <a:r>
              <a:rPr lang="en-US" sz="2000" b="1" dirty="0">
                <a:ea typeface="ＭＳ Ｐゴシック"/>
              </a:rPr>
              <a:t>Dean Dr. Barry Robinson</a:t>
            </a:r>
          </a:p>
          <a:p>
            <a:pPr lvl="1"/>
            <a:r>
              <a:rPr lang="en-US" sz="2000" dirty="0">
                <a:ea typeface="ＭＳ Ｐゴシック"/>
              </a:rPr>
              <a:t>Healthcare and Human Services</a:t>
            </a:r>
          </a:p>
          <a:p>
            <a:r>
              <a:rPr lang="en-US" sz="2000" b="1" dirty="0">
                <a:ea typeface="ＭＳ Ｐゴシック"/>
              </a:rPr>
              <a:t>Instructional Support Staff</a:t>
            </a:r>
          </a:p>
        </p:txBody>
      </p:sp>
    </p:spTree>
    <p:extLst>
      <p:ext uri="{BB962C8B-B14F-4D97-AF65-F5344CB8AC3E}">
        <p14:creationId xmlns:p14="http://schemas.microsoft.com/office/powerpoint/2010/main" val="1448611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a:ea typeface="ＭＳ Ｐゴシック"/>
              </a:rPr>
              <a:t>STUDENTS!</a:t>
            </a:r>
            <a:endParaRPr lang="en-US"/>
          </a:p>
        </p:txBody>
      </p:sp>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dirty="0">
              <a:latin typeface="Arial"/>
            </a:endParaRPr>
          </a:p>
        </p:txBody>
      </p:sp>
      <p:sp>
        <p:nvSpPr>
          <p:cNvPr id="6" name="Content Placeholder 5">
            <a:extLst>
              <a:ext uri="{FF2B5EF4-FFF2-40B4-BE49-F238E27FC236}">
                <a16:creationId xmlns:a16="http://schemas.microsoft.com/office/drawing/2014/main" id="{C8E47B2D-3853-4C09-BB46-928E158BF963}"/>
              </a:ext>
            </a:extLst>
          </p:cNvPr>
          <p:cNvSpPr>
            <a:spLocks noGrp="1"/>
          </p:cNvSpPr>
          <p:nvPr>
            <p:ph idx="1"/>
          </p:nvPr>
        </p:nvSpPr>
        <p:spPr>
          <a:xfrm>
            <a:off x="457200" y="2027592"/>
            <a:ext cx="8229600" cy="4098572"/>
          </a:xfrm>
        </p:spPr>
        <p:txBody>
          <a:bodyPr/>
          <a:lstStyle/>
          <a:p>
            <a:r>
              <a:rPr lang="en-US" sz="2000" b="1" dirty="0">
                <a:ea typeface="ＭＳ Ｐゴシック"/>
              </a:rPr>
              <a:t>Sydney Hilzendeger</a:t>
            </a:r>
            <a:r>
              <a:rPr lang="en-US" sz="2000" dirty="0">
                <a:ea typeface="ＭＳ Ｐゴシック"/>
              </a:rPr>
              <a:t>, second quarter Culinary Arts student, won the </a:t>
            </a:r>
            <a:r>
              <a:rPr lang="en-US" sz="2000" dirty="0" err="1">
                <a:ea typeface="ＭＳ Ｐゴシック"/>
              </a:rPr>
              <a:t>Jeune</a:t>
            </a:r>
            <a:r>
              <a:rPr lang="en-US" sz="2000" dirty="0">
                <a:ea typeface="ＭＳ Ｐゴシック"/>
              </a:rPr>
              <a:t> </a:t>
            </a:r>
            <a:r>
              <a:rPr lang="en-US" sz="2000" dirty="0" err="1">
                <a:ea typeface="ＭＳ Ｐゴシック"/>
              </a:rPr>
              <a:t>Commis</a:t>
            </a:r>
            <a:r>
              <a:rPr lang="en-US" sz="2000" dirty="0">
                <a:ea typeface="ＭＳ Ｐゴシック"/>
              </a:rPr>
              <a:t> des </a:t>
            </a:r>
            <a:r>
              <a:rPr lang="en-US" sz="2000" dirty="0" err="1">
                <a:ea typeface="ＭＳ Ｐゴシック"/>
              </a:rPr>
              <a:t>Rotisseur</a:t>
            </a:r>
            <a:r>
              <a:rPr lang="en-US" sz="2000" dirty="0">
                <a:ea typeface="ＭＳ Ｐゴシック"/>
              </a:rPr>
              <a:t> Competition held on March 3</a:t>
            </a:r>
            <a:r>
              <a:rPr lang="en-US" sz="2000" baseline="30000" dirty="0">
                <a:ea typeface="ＭＳ Ｐゴシック"/>
              </a:rPr>
              <a:t>rd</a:t>
            </a:r>
            <a:r>
              <a:rPr lang="en-US" sz="2000" dirty="0">
                <a:ea typeface="ＭＳ Ｐゴシック"/>
              </a:rPr>
              <a:t> at Renton Technical College.  She will move on to compete in the finals in Atlanta! </a:t>
            </a:r>
            <a:endParaRPr lang="en-US" sz="2000" dirty="0"/>
          </a:p>
          <a:p>
            <a:pPr lvl="1"/>
            <a:r>
              <a:rPr lang="en-US" sz="2000" b="1" dirty="0">
                <a:ea typeface="ＭＳ Ｐゴシック"/>
              </a:rPr>
              <a:t>Chef Varin </a:t>
            </a:r>
            <a:r>
              <a:rPr lang="en-US" sz="2000" b="1" dirty="0" err="1">
                <a:ea typeface="ＭＳ Ｐゴシック"/>
              </a:rPr>
              <a:t>Keokitvon</a:t>
            </a:r>
            <a:r>
              <a:rPr lang="en-US" sz="2000" dirty="0">
                <a:ea typeface="ＭＳ Ｐゴシック"/>
              </a:rPr>
              <a:t> </a:t>
            </a:r>
            <a:endParaRPr lang="en-US" sz="2000"/>
          </a:p>
        </p:txBody>
      </p:sp>
    </p:spTree>
    <p:extLst>
      <p:ext uri="{BB962C8B-B14F-4D97-AF65-F5344CB8AC3E}">
        <p14:creationId xmlns:p14="http://schemas.microsoft.com/office/powerpoint/2010/main" val="2733054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Content Placeholder 2"/>
          <p:cNvSpPr>
            <a:spLocks noGrp="1"/>
          </p:cNvSpPr>
          <p:nvPr>
            <p:ph idx="1"/>
          </p:nvPr>
        </p:nvSpPr>
        <p:spPr/>
        <p:txBody>
          <a:bodyPr/>
          <a:lstStyle/>
          <a:p>
            <a:pPr>
              <a:spcAft>
                <a:spcPts val="600"/>
              </a:spcAft>
            </a:pPr>
            <a:r>
              <a:rPr lang="en-US" dirty="0">
                <a:ea typeface="ＭＳ Ｐゴシック"/>
              </a:rPr>
              <a:t>Q &amp; A</a:t>
            </a:r>
          </a:p>
          <a:p>
            <a:pPr>
              <a:spcAft>
                <a:spcPts val="600"/>
              </a:spcAft>
            </a:pPr>
            <a:r>
              <a:rPr lang="en-US" dirty="0">
                <a:ea typeface="ＭＳ Ｐゴシック"/>
              </a:rPr>
              <a:t>This is being recorded and will be available on our website within 4 business days</a:t>
            </a:r>
            <a:endParaRPr lang="en-US" dirty="0"/>
          </a:p>
        </p:txBody>
      </p:sp>
    </p:spTree>
    <p:extLst>
      <p:ext uri="{BB962C8B-B14F-4D97-AF65-F5344CB8AC3E}">
        <p14:creationId xmlns:p14="http://schemas.microsoft.com/office/powerpoint/2010/main" val="2980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AF7F-3F5D-4762-AED4-A7888376E028}"/>
              </a:ext>
            </a:extLst>
          </p:cNvPr>
          <p:cNvSpPr>
            <a:spLocks noGrp="1"/>
          </p:cNvSpPr>
          <p:nvPr>
            <p:ph type="title"/>
          </p:nvPr>
        </p:nvSpPr>
        <p:spPr>
          <a:xfrm>
            <a:off x="457200" y="710445"/>
            <a:ext cx="8229600" cy="1068387"/>
          </a:xfrm>
        </p:spPr>
        <p:txBody>
          <a:bodyPr/>
          <a:lstStyle/>
          <a:p>
            <a:r>
              <a:rPr lang="en-US" sz="2800" dirty="0">
                <a:ea typeface="ＭＳ Ｐゴシック"/>
              </a:rPr>
              <a:t>Land Acknowledgment</a:t>
            </a:r>
            <a:endParaRPr lang="en-US" sz="2800" dirty="0"/>
          </a:p>
        </p:txBody>
      </p:sp>
      <p:sp>
        <p:nvSpPr>
          <p:cNvPr id="3" name="Content Placeholder 2">
            <a:extLst>
              <a:ext uri="{FF2B5EF4-FFF2-40B4-BE49-F238E27FC236}">
                <a16:creationId xmlns:a16="http://schemas.microsoft.com/office/drawing/2014/main" id="{9EB1F6DC-432E-4BEF-8313-E0D403DD28DC}"/>
              </a:ext>
            </a:extLst>
          </p:cNvPr>
          <p:cNvSpPr>
            <a:spLocks noGrp="1"/>
          </p:cNvSpPr>
          <p:nvPr>
            <p:ph idx="1"/>
          </p:nvPr>
        </p:nvSpPr>
        <p:spPr>
          <a:xfrm>
            <a:off x="427253" y="2138432"/>
            <a:ext cx="8229599" cy="3887907"/>
          </a:xfrm>
        </p:spPr>
        <p:txBody>
          <a:bodyPr/>
          <a:lstStyle/>
          <a:p>
            <a:pPr algn="ctr">
              <a:spcAft>
                <a:spcPts val="500"/>
              </a:spcAft>
              <a:buNone/>
            </a:pPr>
            <a:r>
              <a:rPr lang="en-US" sz="2000" dirty="0">
                <a:ea typeface="ＭＳ Ｐゴシック"/>
              </a:rPr>
              <a:t>On behalf of the Seattle College, we acknowledge that we occupy the traditional ancestral lands of the Coast Salish peoples, specifically the Duwamish Tribe—a people that are still here, continuing to honor and bring to light their ancient heritage. </a:t>
            </a:r>
            <a:endParaRPr lang="en-US" sz="2000"/>
          </a:p>
          <a:p>
            <a:pPr algn="ctr">
              <a:spcAft>
                <a:spcPts val="500"/>
              </a:spcAft>
              <a:buNone/>
            </a:pPr>
            <a:r>
              <a:rPr lang="en-US" sz="2000" dirty="0">
                <a:ea typeface="ＭＳ Ｐゴシック"/>
              </a:rPr>
              <a:t>Without them/us, we would not have access to this gathering, dialogue and learning space. </a:t>
            </a:r>
            <a:endParaRPr lang="en-US" sz="2000"/>
          </a:p>
          <a:p>
            <a:pPr algn="ctr">
              <a:spcAft>
                <a:spcPts val="500"/>
              </a:spcAft>
              <a:buNone/>
            </a:pPr>
            <a:r>
              <a:rPr lang="en-US" sz="2000" dirty="0">
                <a:ea typeface="ＭＳ Ｐゴシック"/>
              </a:rPr>
              <a:t>We ask that we take this opportunity to thank the original caretakers of this land who are still here. </a:t>
            </a:r>
            <a:endParaRPr lang="en-US" sz="2000" dirty="0"/>
          </a:p>
        </p:txBody>
      </p:sp>
    </p:spTree>
    <p:extLst>
      <p:ext uri="{BB962C8B-B14F-4D97-AF65-F5344CB8AC3E}">
        <p14:creationId xmlns:p14="http://schemas.microsoft.com/office/powerpoint/2010/main" val="26367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3904-BFC7-4658-A210-A6FEB752F4D4}"/>
              </a:ext>
            </a:extLst>
          </p:cNvPr>
          <p:cNvSpPr>
            <a:spLocks noGrp="1"/>
          </p:cNvSpPr>
          <p:nvPr>
            <p:ph type="title"/>
          </p:nvPr>
        </p:nvSpPr>
        <p:spPr>
          <a:xfrm>
            <a:off x="457200" y="530759"/>
            <a:ext cx="8229600" cy="1068387"/>
          </a:xfrm>
        </p:spPr>
        <p:txBody>
          <a:bodyPr/>
          <a:lstStyle/>
          <a:p>
            <a:r>
              <a:rPr lang="en-US" dirty="0">
                <a:ea typeface="ＭＳ Ｐゴシック"/>
              </a:rPr>
              <a:t>Labor Acknowledgement</a:t>
            </a:r>
            <a:endParaRPr lang="en-US" dirty="0"/>
          </a:p>
        </p:txBody>
      </p:sp>
      <p:sp>
        <p:nvSpPr>
          <p:cNvPr id="3" name="Content Placeholder 2">
            <a:extLst>
              <a:ext uri="{FF2B5EF4-FFF2-40B4-BE49-F238E27FC236}">
                <a16:creationId xmlns:a16="http://schemas.microsoft.com/office/drawing/2014/main" id="{EE11A14A-CEF4-4011-BDC6-24AA989D7CF5}"/>
              </a:ext>
            </a:extLst>
          </p:cNvPr>
          <p:cNvSpPr>
            <a:spLocks noGrp="1"/>
          </p:cNvSpPr>
          <p:nvPr>
            <p:ph idx="1"/>
          </p:nvPr>
        </p:nvSpPr>
        <p:spPr>
          <a:xfrm>
            <a:off x="417270" y="1399724"/>
            <a:ext cx="8229600" cy="3897890"/>
          </a:xfrm>
        </p:spPr>
        <p:txBody>
          <a:bodyPr/>
          <a:lstStyle/>
          <a:p>
            <a:pPr marL="0" indent="0" algn="ctr">
              <a:spcAft>
                <a:spcPts val="500"/>
              </a:spcAft>
              <a:buNone/>
            </a:pPr>
            <a:r>
              <a:rPr lang="en-US" sz="2000" dirty="0">
                <a:ea typeface="ＭＳ Ｐゴシック"/>
              </a:rPr>
              <a:t>Today in this Present Moment, we honor the survival, the adaptations, the forced assimilation, and the resilience and creativity of Native peoples – past, present, and future. </a:t>
            </a:r>
            <a:endParaRPr lang="en-US" dirty="0"/>
          </a:p>
          <a:p>
            <a:pPr marL="0" indent="0" algn="ctr">
              <a:spcAft>
                <a:spcPts val="500"/>
              </a:spcAft>
              <a:buNone/>
            </a:pPr>
            <a:r>
              <a:rPr lang="en-US" sz="2000" dirty="0">
                <a:ea typeface="ＭＳ Ｐゴシック"/>
              </a:rPr>
              <a:t>We encourage participants to consider their responsibilities to the people and land, both here and elsewhere, and to stand in solidarity with Native, Indigenous, and First Nations People, and their sovereignty, cultural heritage, and lives. </a:t>
            </a:r>
            <a:endParaRPr lang="en-US"/>
          </a:p>
          <a:p>
            <a:pPr marL="0" indent="0" algn="ctr">
              <a:spcAft>
                <a:spcPts val="500"/>
              </a:spcAft>
              <a:buNone/>
            </a:pPr>
            <a:r>
              <a:rPr lang="en-US" sz="2000" dirty="0">
                <a:ea typeface="ＭＳ Ｐゴシック"/>
              </a:rPr>
              <a:t>We recognize that enslaved and indentured peoples were forced into unpaid and underpaid labor in the construction of this country, state and city. </a:t>
            </a:r>
          </a:p>
          <a:p>
            <a:pPr marL="0" indent="0" algn="ctr">
              <a:spcAft>
                <a:spcPts val="500"/>
              </a:spcAft>
              <a:buNone/>
            </a:pPr>
            <a:r>
              <a:rPr lang="en-US" sz="2000" dirty="0">
                <a:ea typeface="ＭＳ Ｐゴシック"/>
              </a:rPr>
              <a:t>To the people who contributed this immeasurable work and their descendants, we acknowledge our/their indelible mark on the space in which we gather today.  </a:t>
            </a:r>
            <a:endParaRPr lang="en-US" dirty="0"/>
          </a:p>
          <a:p>
            <a:pPr marL="0" indent="0" algn="ctr">
              <a:spcAft>
                <a:spcPts val="500"/>
              </a:spcAft>
              <a:buNone/>
            </a:pPr>
            <a:r>
              <a:rPr lang="en-US" sz="2000" dirty="0">
                <a:ea typeface="ＭＳ Ｐゴシック"/>
              </a:rPr>
              <a:t>It is our collective responsibility to critically interrogate these histories, to repair harm, and to honor, protect, and sustain this land.</a:t>
            </a:r>
            <a:r>
              <a:rPr lang="en-US" dirty="0">
                <a:ea typeface="ＭＳ Ｐゴシック"/>
              </a:rPr>
              <a:t> </a:t>
            </a:r>
            <a:endParaRPr lang="en-US"/>
          </a:p>
          <a:p>
            <a:endParaRPr lang="en-US" dirty="0"/>
          </a:p>
        </p:txBody>
      </p:sp>
    </p:spTree>
    <p:extLst>
      <p:ext uri="{BB962C8B-B14F-4D97-AF65-F5344CB8AC3E}">
        <p14:creationId xmlns:p14="http://schemas.microsoft.com/office/powerpoint/2010/main" val="344761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66"/>
            <a:ext cx="8229600" cy="834094"/>
          </a:xfrm>
        </p:spPr>
        <p:txBody>
          <a:bodyPr/>
          <a:lstStyle/>
          <a:p>
            <a:r>
              <a:rPr lang="en-US" sz="3600"/>
              <a:t>Overview</a:t>
            </a:r>
            <a:endParaRPr lang="en-US"/>
          </a:p>
        </p:txBody>
      </p:sp>
      <p:sp>
        <p:nvSpPr>
          <p:cNvPr id="3" name="Content Placeholder 2"/>
          <p:cNvSpPr>
            <a:spLocks noGrp="1"/>
          </p:cNvSpPr>
          <p:nvPr>
            <p:ph idx="1"/>
          </p:nvPr>
        </p:nvSpPr>
        <p:spPr>
          <a:xfrm>
            <a:off x="457199" y="1503218"/>
            <a:ext cx="8421939" cy="5146963"/>
          </a:xfrm>
        </p:spPr>
        <p:txBody>
          <a:bodyPr/>
          <a:lstStyle/>
          <a:p>
            <a:pPr>
              <a:spcBef>
                <a:spcPts val="600"/>
              </a:spcBef>
              <a:spcAft>
                <a:spcPts val="600"/>
              </a:spcAft>
            </a:pPr>
            <a:r>
              <a:rPr lang="en-US" sz="3200"/>
              <a:t>Kudos</a:t>
            </a:r>
          </a:p>
          <a:p>
            <a:pPr>
              <a:spcBef>
                <a:spcPts val="600"/>
              </a:spcBef>
              <a:spcAft>
                <a:spcPts val="600"/>
              </a:spcAft>
            </a:pPr>
            <a:r>
              <a:rPr lang="en-US" sz="3200"/>
              <a:t>Update</a:t>
            </a:r>
          </a:p>
          <a:p>
            <a:pPr>
              <a:spcBef>
                <a:spcPts val="600"/>
              </a:spcBef>
              <a:spcAft>
                <a:spcPts val="600"/>
              </a:spcAft>
            </a:pPr>
            <a:r>
              <a:rPr lang="en-US" sz="3200"/>
              <a:t>Q&amp;A</a:t>
            </a:r>
          </a:p>
          <a:p>
            <a:pPr>
              <a:spcBef>
                <a:spcPts val="600"/>
              </a:spcBef>
              <a:spcAft>
                <a:spcPts val="600"/>
              </a:spcAft>
            </a:pPr>
            <a:endParaRPr lang="en-US"/>
          </a:p>
          <a:p>
            <a:pPr>
              <a:spcBef>
                <a:spcPts val="600"/>
              </a:spcBef>
              <a:spcAft>
                <a:spcPts val="600"/>
              </a:spcAft>
            </a:pPr>
            <a:endParaRPr lang="en-US"/>
          </a:p>
          <a:p>
            <a:pPr>
              <a:spcBef>
                <a:spcPts val="600"/>
              </a:spcBef>
              <a:spcAft>
                <a:spcPts val="600"/>
              </a:spcAft>
            </a:pPr>
            <a:endParaRPr lang="en-US"/>
          </a:p>
        </p:txBody>
      </p:sp>
      <p:pic>
        <p:nvPicPr>
          <p:cNvPr id="4" name="Picture 3">
            <a:extLst>
              <a:ext uri="{FF2B5EF4-FFF2-40B4-BE49-F238E27FC236}">
                <a16:creationId xmlns:a16="http://schemas.microsoft.com/office/drawing/2014/main" id="{6FDC6A0C-85FC-4913-BC1A-0ADBB85BED29}"/>
              </a:ext>
            </a:extLst>
          </p:cNvPr>
          <p:cNvPicPr>
            <a:picLocks noChangeAspect="1"/>
          </p:cNvPicPr>
          <p:nvPr/>
        </p:nvPicPr>
        <p:blipFill>
          <a:blip r:embed="rId3"/>
          <a:stretch>
            <a:fillRect/>
          </a:stretch>
        </p:blipFill>
        <p:spPr>
          <a:xfrm>
            <a:off x="2562029" y="2979611"/>
            <a:ext cx="3820392" cy="2979906"/>
          </a:xfrm>
          <a:prstGeom prst="rect">
            <a:avLst/>
          </a:prstGeom>
          <a:noFill/>
        </p:spPr>
      </p:pic>
    </p:spTree>
    <p:extLst>
      <p:ext uri="{BB962C8B-B14F-4D97-AF65-F5344CB8AC3E}">
        <p14:creationId xmlns:p14="http://schemas.microsoft.com/office/powerpoint/2010/main" val="316798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C824-5CBA-47E7-BA2F-554A60E21E1D}"/>
              </a:ext>
            </a:extLst>
          </p:cNvPr>
          <p:cNvSpPr>
            <a:spLocks noGrp="1"/>
          </p:cNvSpPr>
          <p:nvPr>
            <p:ph type="title"/>
          </p:nvPr>
        </p:nvSpPr>
        <p:spPr/>
        <p:txBody>
          <a:bodyPr/>
          <a:lstStyle/>
          <a:p>
            <a:r>
              <a:rPr lang="en-US">
                <a:ea typeface="ＭＳ Ｐゴシック"/>
              </a:rPr>
              <a:t>Kudos!</a:t>
            </a:r>
            <a:endParaRPr lang="en-US"/>
          </a:p>
        </p:txBody>
      </p:sp>
      <p:sp>
        <p:nvSpPr>
          <p:cNvPr id="3" name="Content Placeholder 2">
            <a:extLst>
              <a:ext uri="{FF2B5EF4-FFF2-40B4-BE49-F238E27FC236}">
                <a16:creationId xmlns:a16="http://schemas.microsoft.com/office/drawing/2014/main" id="{D038564D-68C4-45CA-922F-444842F9FD33}"/>
              </a:ext>
            </a:extLst>
          </p:cNvPr>
          <p:cNvSpPr>
            <a:spLocks noGrp="1"/>
          </p:cNvSpPr>
          <p:nvPr>
            <p:ph idx="1"/>
          </p:nvPr>
        </p:nvSpPr>
        <p:spPr>
          <a:xfrm>
            <a:off x="457200" y="1681134"/>
            <a:ext cx="8229600" cy="4257653"/>
          </a:xfrm>
        </p:spPr>
        <p:txBody>
          <a:bodyPr/>
          <a:lstStyle/>
          <a:p>
            <a:r>
              <a:rPr lang="en-US" dirty="0">
                <a:ea typeface="ＭＳ Ｐゴシック"/>
              </a:rPr>
              <a:t>Guided Pathways advising re-design</a:t>
            </a:r>
          </a:p>
          <a:p>
            <a:pPr lvl="1"/>
            <a:r>
              <a:rPr lang="en-US" dirty="0">
                <a:ea typeface="ＭＳ Ｐゴシック"/>
              </a:rPr>
              <a:t>Dr. Eric Greer, Kao </a:t>
            </a:r>
            <a:r>
              <a:rPr lang="en-US" dirty="0" err="1">
                <a:ea typeface="ＭＳ Ｐゴシック"/>
              </a:rPr>
              <a:t>LéZheo</a:t>
            </a:r>
            <a:r>
              <a:rPr lang="en-US" dirty="0">
                <a:ea typeface="ＭＳ Ｐゴシック"/>
              </a:rPr>
              <a:t> &amp; Scott Rixon</a:t>
            </a:r>
          </a:p>
          <a:p>
            <a:r>
              <a:rPr lang="en-US" dirty="0">
                <a:ea typeface="ＭＳ Ｐゴシック"/>
              </a:rPr>
              <a:t>Newly tenured faculty </a:t>
            </a:r>
            <a:endParaRPr lang="en-US" dirty="0"/>
          </a:p>
          <a:p>
            <a:pPr lvl="1"/>
            <a:r>
              <a:rPr lang="en-US" dirty="0">
                <a:ea typeface="ＭＳ Ｐゴシック"/>
              </a:rPr>
              <a:t>Anna Hackman, Humanities</a:t>
            </a:r>
          </a:p>
          <a:p>
            <a:pPr lvl="1"/>
            <a:r>
              <a:rPr lang="en-US" dirty="0">
                <a:ea typeface="ＭＳ Ｐゴシック"/>
              </a:rPr>
              <a:t>Ruby Hansra, Counseling</a:t>
            </a:r>
            <a:endParaRPr lang="en-US" dirty="0"/>
          </a:p>
          <a:p>
            <a:pPr lvl="1"/>
            <a:r>
              <a:rPr lang="en-US" dirty="0">
                <a:ea typeface="ＭＳ Ｐゴシック"/>
              </a:rPr>
              <a:t>Janet Hinson, Community Health</a:t>
            </a:r>
            <a:endParaRPr lang="en-US" dirty="0"/>
          </a:p>
          <a:p>
            <a:pPr lvl="1"/>
            <a:r>
              <a:rPr lang="en-US" dirty="0">
                <a:ea typeface="ＭＳ Ｐゴシック"/>
              </a:rPr>
              <a:t>Bliss Holloway, Visual Media</a:t>
            </a:r>
          </a:p>
          <a:p>
            <a:pPr lvl="1"/>
            <a:r>
              <a:rPr lang="en-US" dirty="0">
                <a:ea typeface="ＭＳ Ｐゴシック"/>
              </a:rPr>
              <a:t>Scot Moy, Apparel and Design</a:t>
            </a:r>
            <a:endParaRPr lang="en-US" dirty="0"/>
          </a:p>
          <a:p>
            <a:pPr lvl="1"/>
            <a:r>
              <a:rPr lang="en-US" dirty="0">
                <a:ea typeface="ＭＳ Ｐゴシック"/>
              </a:rPr>
              <a:t>Janine Buis, Nursing</a:t>
            </a:r>
            <a:endParaRPr lang="en-US" dirty="0"/>
          </a:p>
          <a:p>
            <a:pPr lvl="1"/>
            <a:r>
              <a:rPr lang="en-US" dirty="0">
                <a:ea typeface="ＭＳ Ｐゴシック"/>
              </a:rPr>
              <a:t>Katie Gourd-Ascencio, Nursing</a:t>
            </a:r>
            <a:endParaRPr lang="en-US" dirty="0"/>
          </a:p>
          <a:p>
            <a:pPr lvl="1"/>
            <a:endParaRPr lang="en-US" dirty="0"/>
          </a:p>
        </p:txBody>
      </p:sp>
    </p:spTree>
    <p:extLst>
      <p:ext uri="{BB962C8B-B14F-4D97-AF65-F5344CB8AC3E}">
        <p14:creationId xmlns:p14="http://schemas.microsoft.com/office/powerpoint/2010/main" val="19636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79B9-6536-4A3C-8B9D-7FFA7A241A00}"/>
              </a:ext>
            </a:extLst>
          </p:cNvPr>
          <p:cNvSpPr>
            <a:spLocks noGrp="1"/>
          </p:cNvSpPr>
          <p:nvPr>
            <p:ph type="title"/>
          </p:nvPr>
        </p:nvSpPr>
        <p:spPr>
          <a:xfrm>
            <a:off x="412200" y="558113"/>
            <a:ext cx="8229600" cy="1068387"/>
          </a:xfrm>
        </p:spPr>
        <p:txBody>
          <a:bodyPr/>
          <a:lstStyle/>
          <a:p>
            <a:r>
              <a:rPr lang="en-US"/>
              <a:t>Campus Events</a:t>
            </a:r>
          </a:p>
        </p:txBody>
      </p:sp>
      <p:sp>
        <p:nvSpPr>
          <p:cNvPr id="3" name="Content Placeholder 2">
            <a:extLst>
              <a:ext uri="{FF2B5EF4-FFF2-40B4-BE49-F238E27FC236}">
                <a16:creationId xmlns:a16="http://schemas.microsoft.com/office/drawing/2014/main" id="{C324B8F9-B84B-4DEB-9668-CCA9F34B2041}"/>
              </a:ext>
            </a:extLst>
          </p:cNvPr>
          <p:cNvSpPr>
            <a:spLocks noGrp="1"/>
          </p:cNvSpPr>
          <p:nvPr>
            <p:ph idx="1"/>
          </p:nvPr>
        </p:nvSpPr>
        <p:spPr>
          <a:xfrm>
            <a:off x="457200" y="1536004"/>
            <a:ext cx="8229600" cy="3897890"/>
          </a:xfrm>
        </p:spPr>
        <p:txBody>
          <a:bodyPr/>
          <a:lstStyle/>
          <a:p>
            <a:r>
              <a:rPr lang="en-US" sz="2000" dirty="0">
                <a:ea typeface="ＭＳ Ｐゴシック"/>
              </a:rPr>
              <a:t>Seattle Colleges Foundation Scholarship </a:t>
            </a:r>
            <a:endParaRPr lang="en-US" sz="2000"/>
          </a:p>
          <a:p>
            <a:pPr lvl="1"/>
            <a:r>
              <a:rPr lang="en-US" sz="2000" dirty="0">
                <a:ea typeface="ＭＳ Ｐゴシック"/>
              </a:rPr>
              <a:t>Applications are due April 13, 2022</a:t>
            </a:r>
            <a:endParaRPr lang="en-US" sz="2000"/>
          </a:p>
          <a:p>
            <a:pPr lvl="1"/>
            <a:r>
              <a:rPr lang="en-US" sz="2000" dirty="0">
                <a:ea typeface="ＭＳ Ｐゴシック"/>
              </a:rPr>
              <a:t>For more information see: </a:t>
            </a:r>
            <a:r>
              <a:rPr lang="en-US" sz="2000" dirty="0">
                <a:ea typeface="ＭＳ Ｐゴシック"/>
                <a:hlinkClick r:id="rId3"/>
              </a:rPr>
              <a:t>https://foundation.seattlecolleges.edu/scholarships</a:t>
            </a:r>
            <a:r>
              <a:rPr lang="en-US" sz="2000" dirty="0">
                <a:ea typeface="ＭＳ Ｐゴシック"/>
              </a:rPr>
              <a:t> </a:t>
            </a:r>
          </a:p>
          <a:p>
            <a:pPr lvl="1"/>
            <a:endParaRPr lang="en-US" sz="2000" dirty="0">
              <a:ea typeface="ＭＳ Ｐゴシック"/>
            </a:endParaRPr>
          </a:p>
          <a:p>
            <a:r>
              <a:rPr lang="en-US" sz="2000" dirty="0">
                <a:ea typeface="ＭＳ Ｐゴシック"/>
              </a:rPr>
              <a:t>Welcome Week at Broadway Edison</a:t>
            </a:r>
          </a:p>
          <a:p>
            <a:pPr lvl="1"/>
            <a:r>
              <a:rPr lang="en-US" sz="2000" dirty="0">
                <a:ea typeface="ＭＳ Ｐゴシック"/>
              </a:rPr>
              <a:t>April 4-7</a:t>
            </a:r>
          </a:p>
          <a:p>
            <a:pPr lvl="1"/>
            <a:r>
              <a:rPr lang="en-US" sz="2000" dirty="0">
                <a:ea typeface="ＭＳ Ｐゴシック"/>
              </a:rPr>
              <a:t>For more information, contact Dennis Denman at </a:t>
            </a:r>
            <a:r>
              <a:rPr lang="en-US" sz="2000" dirty="0">
                <a:ea typeface="ＭＳ Ｐゴシック"/>
                <a:hlinkClick r:id="rId4"/>
              </a:rPr>
              <a:t>Dennis.Denman@seattlecolleges.edu</a:t>
            </a:r>
            <a:r>
              <a:rPr lang="en-US" sz="2000" dirty="0">
                <a:ea typeface="ＭＳ Ｐゴシック"/>
              </a:rPr>
              <a:t> </a:t>
            </a:r>
          </a:p>
          <a:p>
            <a:pPr lvl="1"/>
            <a:endParaRPr lang="en-US" sz="2000" dirty="0">
              <a:ea typeface="ＭＳ Ｐゴシック"/>
            </a:endParaRPr>
          </a:p>
          <a:p>
            <a:r>
              <a:rPr lang="en-US" sz="2000" dirty="0">
                <a:ea typeface="ＭＳ Ｐゴシック"/>
              </a:rPr>
              <a:t>Virtual Students of Color Conference </a:t>
            </a:r>
          </a:p>
          <a:p>
            <a:pPr lvl="1"/>
            <a:r>
              <a:rPr lang="en-US" sz="2000" dirty="0">
                <a:ea typeface="ＭＳ Ｐゴシック"/>
              </a:rPr>
              <a:t>April 21-22</a:t>
            </a:r>
          </a:p>
          <a:p>
            <a:pPr lvl="1"/>
            <a:r>
              <a:rPr lang="en-US" sz="2000" dirty="0">
                <a:ea typeface="ＭＳ Ｐゴシック"/>
              </a:rPr>
              <a:t>For more information, contact Mikaila Harris at </a:t>
            </a:r>
            <a:r>
              <a:rPr lang="en-US" sz="2000" dirty="0">
                <a:ea typeface="ＭＳ Ｐゴシック"/>
                <a:hlinkClick r:id="rId5"/>
              </a:rPr>
              <a:t>Mikaila.Harris@seattlecolleges.edu</a:t>
            </a:r>
            <a:r>
              <a:rPr lang="en-US" sz="2000" dirty="0">
                <a:ea typeface="ＭＳ Ｐゴシック"/>
              </a:rPr>
              <a:t> </a:t>
            </a:r>
          </a:p>
          <a:p>
            <a:endParaRPr lang="en-US" sz="2000" dirty="0">
              <a:ea typeface="ＭＳ Ｐゴシック"/>
            </a:endParaRPr>
          </a:p>
        </p:txBody>
      </p:sp>
    </p:spTree>
    <p:extLst>
      <p:ext uri="{BB962C8B-B14F-4D97-AF65-F5344CB8AC3E}">
        <p14:creationId xmlns:p14="http://schemas.microsoft.com/office/powerpoint/2010/main" val="130715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4C15-6D19-4C36-834D-D79AAF7B6DFF}"/>
              </a:ext>
            </a:extLst>
          </p:cNvPr>
          <p:cNvSpPr>
            <a:spLocks noGrp="1"/>
          </p:cNvSpPr>
          <p:nvPr>
            <p:ph type="title"/>
          </p:nvPr>
        </p:nvSpPr>
        <p:spPr/>
        <p:txBody>
          <a:bodyPr/>
          <a:lstStyle/>
          <a:p>
            <a:r>
              <a:rPr lang="en-US" dirty="0">
                <a:ea typeface="ＭＳ Ｐゴシック"/>
              </a:rPr>
              <a:t>Environmental Health and Safety Update</a:t>
            </a:r>
            <a:endParaRPr lang="en-US" dirty="0"/>
          </a:p>
        </p:txBody>
      </p:sp>
      <p:sp>
        <p:nvSpPr>
          <p:cNvPr id="3" name="Content Placeholder 2">
            <a:extLst>
              <a:ext uri="{FF2B5EF4-FFF2-40B4-BE49-F238E27FC236}">
                <a16:creationId xmlns:a16="http://schemas.microsoft.com/office/drawing/2014/main" id="{00363B60-FE54-4150-8CFA-A3710D0CE33F}"/>
              </a:ext>
            </a:extLst>
          </p:cNvPr>
          <p:cNvSpPr>
            <a:spLocks noGrp="1"/>
          </p:cNvSpPr>
          <p:nvPr>
            <p:ph idx="1"/>
          </p:nvPr>
        </p:nvSpPr>
        <p:spPr/>
        <p:txBody>
          <a:bodyPr/>
          <a:lstStyle/>
          <a:p>
            <a:r>
              <a:rPr lang="en-US" dirty="0">
                <a:ea typeface="ＭＳ Ｐゴシック"/>
              </a:rPr>
              <a:t>Bella Garrison, Director of Compliance</a:t>
            </a:r>
          </a:p>
          <a:p>
            <a:pPr lvl="1"/>
            <a:r>
              <a:rPr lang="en-US" sz="2000" dirty="0">
                <a:ea typeface="ＭＳ Ｐゴシック"/>
              </a:rPr>
              <a:t>At this time, there have been no changes to Seattle Colleges COVID precautions</a:t>
            </a:r>
          </a:p>
          <a:p>
            <a:pPr lvl="1"/>
            <a:r>
              <a:rPr lang="en-US" sz="2000" dirty="0">
                <a:ea typeface="ＭＳ Ｐゴシック"/>
              </a:rPr>
              <a:t>King County transmission levels</a:t>
            </a:r>
            <a:endParaRPr lang="en-US" dirty="0"/>
          </a:p>
          <a:p>
            <a:pPr lvl="2"/>
            <a:r>
              <a:rPr lang="en-US" sz="2000" dirty="0">
                <a:ea typeface="ＭＳ Ｐゴシック"/>
              </a:rPr>
              <a:t>For more information see: </a:t>
            </a:r>
            <a:r>
              <a:rPr lang="en-US" sz="2000" dirty="0">
                <a:ea typeface="ＭＳ Ｐゴシック"/>
                <a:hlinkClick r:id="rId2"/>
              </a:rPr>
              <a:t>https://kingcounty.gov/depts/health/covid-19/data/community-level.aspx</a:t>
            </a:r>
            <a:r>
              <a:rPr lang="en-US" sz="2000" dirty="0">
                <a:ea typeface="ＭＳ Ｐゴシック"/>
              </a:rPr>
              <a:t> </a:t>
            </a:r>
          </a:p>
          <a:p>
            <a:pPr lvl="1"/>
            <a:r>
              <a:rPr lang="en-US" sz="2000" dirty="0">
                <a:ea typeface="ＭＳ Ｐゴシック"/>
              </a:rPr>
              <a:t>Endemic </a:t>
            </a:r>
          </a:p>
          <a:p>
            <a:pPr lvl="2"/>
            <a:r>
              <a:rPr lang="en-US" sz="2000" dirty="0">
                <a:ea typeface="ＭＳ Ｐゴシック"/>
              </a:rPr>
              <a:t>For more information see: </a:t>
            </a:r>
            <a:r>
              <a:rPr lang="en-US" sz="2000" dirty="0">
                <a:ea typeface="ＭＳ Ｐゴシック"/>
                <a:hlinkClick r:id="rId3"/>
              </a:rPr>
              <a:t>https://www.publichealth.columbia.edu/public-health-now/news/epidemic-endemic-pandemic-what-are-differences</a:t>
            </a:r>
            <a:r>
              <a:rPr lang="en-US" sz="2000" dirty="0">
                <a:ea typeface="ＭＳ Ｐゴシック"/>
              </a:rPr>
              <a:t> </a:t>
            </a:r>
          </a:p>
        </p:txBody>
      </p:sp>
    </p:spTree>
    <p:extLst>
      <p:ext uri="{BB962C8B-B14F-4D97-AF65-F5344CB8AC3E}">
        <p14:creationId xmlns:p14="http://schemas.microsoft.com/office/powerpoint/2010/main" val="296352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4B9CA-FC04-44CD-8E41-9FFA0671F422}"/>
              </a:ext>
            </a:extLst>
          </p:cNvPr>
          <p:cNvSpPr>
            <a:spLocks noGrp="1"/>
          </p:cNvSpPr>
          <p:nvPr>
            <p:ph type="title"/>
          </p:nvPr>
        </p:nvSpPr>
        <p:spPr>
          <a:xfrm>
            <a:off x="427252" y="740392"/>
            <a:ext cx="8229600" cy="1068387"/>
          </a:xfrm>
        </p:spPr>
        <p:txBody>
          <a:bodyPr/>
          <a:lstStyle/>
          <a:p>
            <a:r>
              <a:rPr lang="en-US">
                <a:ea typeface="ＭＳ Ｐゴシック"/>
              </a:rPr>
              <a:t>Budget Update</a:t>
            </a:r>
            <a:endParaRPr lang="en-US"/>
          </a:p>
        </p:txBody>
      </p:sp>
      <p:sp>
        <p:nvSpPr>
          <p:cNvPr id="3" name="Content Placeholder 2">
            <a:extLst>
              <a:ext uri="{FF2B5EF4-FFF2-40B4-BE49-F238E27FC236}">
                <a16:creationId xmlns:a16="http://schemas.microsoft.com/office/drawing/2014/main" id="{3DE1E41E-1899-4441-85AB-1F0729DB0E92}"/>
              </a:ext>
            </a:extLst>
          </p:cNvPr>
          <p:cNvSpPr>
            <a:spLocks noGrp="1"/>
          </p:cNvSpPr>
          <p:nvPr>
            <p:ph idx="1"/>
          </p:nvPr>
        </p:nvSpPr>
        <p:spPr>
          <a:xfrm>
            <a:off x="427252" y="1579409"/>
            <a:ext cx="8229600" cy="3897890"/>
          </a:xfrm>
        </p:spPr>
        <p:txBody>
          <a:bodyPr/>
          <a:lstStyle/>
          <a:p>
            <a:pPr marL="0" indent="0">
              <a:buNone/>
            </a:pPr>
            <a:r>
              <a:rPr lang="en-US" sz="2000">
                <a:ea typeface="ＭＳ Ｐゴシック"/>
              </a:rPr>
              <a:t>- Colleges preliminary budget due 4/8</a:t>
            </a:r>
            <a:endParaRPr lang="en-US"/>
          </a:p>
          <a:p>
            <a:pPr marL="0" indent="0">
              <a:buNone/>
            </a:pPr>
            <a:r>
              <a:rPr lang="en-US" sz="2000">
                <a:ea typeface="ＭＳ Ｐゴシック"/>
              </a:rPr>
              <a:t>- anticipating 13% reduction across FY 21-22 and 22-23</a:t>
            </a:r>
            <a:endParaRPr lang="en-US" sz="2000"/>
          </a:p>
          <a:p>
            <a:pPr marL="0" indent="0">
              <a:buNone/>
            </a:pPr>
            <a:r>
              <a:rPr lang="en-US" sz="2000">
                <a:ea typeface="ＭＳ Ｐゴシック"/>
              </a:rPr>
              <a:t>- currently planning for college budget forum in April (virtual)</a:t>
            </a:r>
            <a:endParaRPr lang="en-US" sz="2000"/>
          </a:p>
          <a:p>
            <a:endParaRPr lang="en-US" sz="3000"/>
          </a:p>
          <a:p>
            <a:pPr marL="457200" lvl="1" indent="0">
              <a:buNone/>
            </a:pPr>
            <a:endParaRPr lang="en-US"/>
          </a:p>
          <a:p>
            <a:pPr lvl="1"/>
            <a:endParaRPr lang="en-US"/>
          </a:p>
        </p:txBody>
      </p:sp>
    </p:spTree>
    <p:extLst>
      <p:ext uri="{BB962C8B-B14F-4D97-AF65-F5344CB8AC3E}">
        <p14:creationId xmlns:p14="http://schemas.microsoft.com/office/powerpoint/2010/main" val="780066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FDB9-61C1-4620-B815-4075DDE1612A}"/>
              </a:ext>
            </a:extLst>
          </p:cNvPr>
          <p:cNvSpPr>
            <a:spLocks noGrp="1"/>
          </p:cNvSpPr>
          <p:nvPr>
            <p:ph type="title"/>
          </p:nvPr>
        </p:nvSpPr>
        <p:spPr/>
        <p:txBody>
          <a:bodyPr/>
          <a:lstStyle/>
          <a:p>
            <a:r>
              <a:rPr lang="en-US" dirty="0">
                <a:ea typeface="ＭＳ Ｐゴシック"/>
              </a:rPr>
              <a:t>Spring 2022 Student Services </a:t>
            </a:r>
            <a:br>
              <a:rPr lang="en-US" dirty="0">
                <a:ea typeface="ＭＳ Ｐゴシック"/>
              </a:rPr>
            </a:br>
            <a:r>
              <a:rPr lang="en-US" dirty="0">
                <a:ea typeface="ＭＳ Ｐゴシック"/>
              </a:rPr>
              <a:t>Hours of Operation</a:t>
            </a:r>
            <a:endParaRPr lang="en-US" dirty="0"/>
          </a:p>
        </p:txBody>
      </p:sp>
      <p:sp>
        <p:nvSpPr>
          <p:cNvPr id="3" name="Content Placeholder 2">
            <a:extLst>
              <a:ext uri="{FF2B5EF4-FFF2-40B4-BE49-F238E27FC236}">
                <a16:creationId xmlns:a16="http://schemas.microsoft.com/office/drawing/2014/main" id="{98DE8E4F-6896-4176-BFE1-277869191B2E}"/>
              </a:ext>
            </a:extLst>
          </p:cNvPr>
          <p:cNvSpPr>
            <a:spLocks noGrp="1"/>
          </p:cNvSpPr>
          <p:nvPr>
            <p:ph idx="1"/>
          </p:nvPr>
        </p:nvSpPr>
        <p:spPr>
          <a:xfrm>
            <a:off x="457200" y="2345274"/>
            <a:ext cx="8229600" cy="3897890"/>
          </a:xfrm>
        </p:spPr>
        <p:txBody>
          <a:bodyPr/>
          <a:lstStyle/>
          <a:p>
            <a:r>
              <a:rPr lang="en-US" dirty="0">
                <a:ea typeface="ＭＳ Ｐゴシック"/>
              </a:rPr>
              <a:t>Student Services will be open to the public for in-person services from 8:00am-4:30pm, Monday - Thursday.</a:t>
            </a:r>
          </a:p>
          <a:p>
            <a:r>
              <a:rPr lang="en-US" dirty="0">
                <a:ea typeface="ＭＳ Ｐゴシック"/>
              </a:rPr>
              <a:t>On Fridays, all services will be offered virtually with the exception of Financial Aid, Testing, and Accessibility Resource Services.</a:t>
            </a:r>
            <a:endParaRPr lang="en-US" dirty="0"/>
          </a:p>
          <a:p>
            <a:r>
              <a:rPr lang="en-US" dirty="0">
                <a:ea typeface="ＭＳ Ｐゴシック"/>
              </a:rPr>
              <a:t>Certain departments may have limited staffing, so please check department </a:t>
            </a:r>
            <a:r>
              <a:rPr lang="en-US">
                <a:ea typeface="ＭＳ Ｐゴシック"/>
                <a:hlinkClick r:id="rId2"/>
              </a:rPr>
              <a:t>websites</a:t>
            </a:r>
            <a:r>
              <a:rPr lang="en-US" dirty="0">
                <a:ea typeface="ＭＳ Ｐゴシック"/>
              </a:rPr>
              <a:t> for specific in-person and virtual services. Note: due to staffing shortage, Counseling Center will be fully virtual until further notice.</a:t>
            </a:r>
            <a:endParaRPr lang="en-US" dirty="0"/>
          </a:p>
          <a:p>
            <a:endParaRPr lang="en-US" dirty="0"/>
          </a:p>
          <a:p>
            <a:endParaRPr lang="en-US"/>
          </a:p>
          <a:p>
            <a:endParaRPr lang="en-US">
              <a:ea typeface="ＭＳ Ｐゴシック"/>
            </a:endParaRPr>
          </a:p>
        </p:txBody>
      </p:sp>
    </p:spTree>
    <p:extLst>
      <p:ext uri="{BB962C8B-B14F-4D97-AF65-F5344CB8AC3E}">
        <p14:creationId xmlns:p14="http://schemas.microsoft.com/office/powerpoint/2010/main" val="2230289609"/>
      </p:ext>
    </p:extLst>
  </p:cSld>
  <p:clrMapOvr>
    <a:masterClrMapping/>
  </p:clrMapOvr>
</p:sld>
</file>

<file path=ppt/theme/theme1.xml><?xml version="1.0" encoding="utf-8"?>
<a:theme xmlns:a="http://schemas.openxmlformats.org/drawingml/2006/main" name="SeattleCentral Powerpoint template">
  <a:themeElements>
    <a:clrScheme name="SC Blue">
      <a:dk1>
        <a:sysClr val="windowText" lastClr="000000"/>
      </a:dk1>
      <a:lt1>
        <a:sysClr val="window" lastClr="FFFFFF"/>
      </a:lt1>
      <a:dk2>
        <a:srgbClr val="1F497D"/>
      </a:dk2>
      <a:lt2>
        <a:srgbClr val="EEECE1"/>
      </a:lt2>
      <a:accent1>
        <a:srgbClr val="00719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eattleCentral_template" id="{896D173F-A356-A94F-9893-382EFA7609BB}" vid="{E88EAD0F-4850-B64D-8112-09224D7A5D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6C930458D0C34D82D1ACA10F9B9B02" ma:contentTypeVersion="8" ma:contentTypeDescription="Create a new document." ma:contentTypeScope="" ma:versionID="1660a52801b884a4c4253438a7384fb1">
  <xsd:schema xmlns:xsd="http://www.w3.org/2001/XMLSchema" xmlns:xs="http://www.w3.org/2001/XMLSchema" xmlns:p="http://schemas.microsoft.com/office/2006/metadata/properties" xmlns:ns2="265692ca-4ffa-4d98-aa7c-c7627a419608" xmlns:ns3="29c038ee-fd68-4112-93fb-e49588cd45fb" targetNamespace="http://schemas.microsoft.com/office/2006/metadata/properties" ma:root="true" ma:fieldsID="dc2afbd318dea45bba57c651fdbd0749" ns2:_="" ns3:_="">
    <xsd:import namespace="265692ca-4ffa-4d98-aa7c-c7627a419608"/>
    <xsd:import namespace="29c038ee-fd68-4112-93fb-e49588cd45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5692ca-4ffa-4d98-aa7c-c7627a4196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c038ee-fd68-4112-93fb-e49588cd45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9c038ee-fd68-4112-93fb-e49588cd45fb">
      <UserInfo>
        <DisplayName>Harden, Yoshiko</DisplayName>
        <AccountId>19</AccountId>
        <AccountType/>
      </UserInfo>
      <UserInfo>
        <DisplayName>Rixon, Scott</DisplayName>
        <AccountId>22</AccountId>
        <AccountType/>
      </UserInfo>
      <UserInfo>
        <DisplayName>Rockhill, Wendy</DisplayName>
        <AccountId>38</AccountId>
        <AccountType/>
      </UserInfo>
      <UserInfo>
        <DisplayName>Lezheo, Kao</DisplayName>
        <AccountId>35</AccountId>
        <AccountType/>
      </UserInfo>
      <UserInfo>
        <DisplayName>Keever, Jeff</DisplayName>
        <AccountId>55</AccountId>
        <AccountType/>
      </UserInfo>
      <UserInfo>
        <DisplayName>Olsen, Christel</DisplayName>
        <AccountId>18</AccountId>
        <AccountType/>
      </UserInfo>
      <UserInfo>
        <DisplayName>Cahan, Rachel</DisplayName>
        <AccountId>56</AccountId>
        <AccountType/>
      </UserInfo>
      <UserInfo>
        <DisplayName>Church, Heather N</DisplayName>
        <AccountId>31</AccountId>
        <AccountType/>
      </UserInfo>
      <UserInfo>
        <DisplayName>Mostad, Crystina</DisplayName>
        <AccountId>30</AccountId>
        <AccountType/>
      </UserInfo>
      <UserInfo>
        <DisplayName>Branstad, Jennifer</DisplayName>
        <AccountId>49</AccountId>
        <AccountType/>
      </UserInfo>
      <UserInfo>
        <DisplayName>Bonaccorso, Roberto</DisplayName>
        <AccountId>16</AccountId>
        <AccountType/>
      </UserInfo>
      <UserInfo>
        <DisplayName>Sterling, Akinlana</DisplayName>
        <AccountId>61</AccountId>
        <AccountType/>
      </UserInfo>
      <UserInfo>
        <DisplayName>Garrison, Bella</DisplayName>
        <AccountId>67</AccountId>
        <AccountType/>
      </UserInfo>
    </SharedWithUsers>
  </documentManagement>
</p:properties>
</file>

<file path=customXml/itemProps1.xml><?xml version="1.0" encoding="utf-8"?>
<ds:datastoreItem xmlns:ds="http://schemas.openxmlformats.org/officeDocument/2006/customXml" ds:itemID="{45425155-5A3F-494E-9194-12CCBD133C86}">
  <ds:schemaRefs>
    <ds:schemaRef ds:uri="http://schemas.microsoft.com/sharepoint/v3/contenttype/forms"/>
  </ds:schemaRefs>
</ds:datastoreItem>
</file>

<file path=customXml/itemProps2.xml><?xml version="1.0" encoding="utf-8"?>
<ds:datastoreItem xmlns:ds="http://schemas.openxmlformats.org/officeDocument/2006/customXml" ds:itemID="{7CEE833D-68C8-4A00-BB14-08ED59A8B1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5692ca-4ffa-4d98-aa7c-c7627a419608"/>
    <ds:schemaRef ds:uri="29c038ee-fd68-4112-93fb-e49588cd45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117140-BC9E-4877-93BE-CE6904E8B5D7}">
  <ds:schemaRefs>
    <ds:schemaRef ds:uri="http://purl.org/dc/term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29c038ee-fd68-4112-93fb-e49588cd45fb"/>
    <ds:schemaRef ds:uri="265692ca-4ffa-4d98-aa7c-c7627a41960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SeattleCentral_template</Template>
  <TotalTime>0</TotalTime>
  <Words>2431</Words>
  <Application>Microsoft Office PowerPoint</Application>
  <PresentationFormat>On-screen Show (4:3)</PresentationFormat>
  <Paragraphs>264</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SeattleCentral Powerpoint template</vt:lpstr>
      <vt:lpstr>2021-2022 Town Hall Meeting  for Faculty &amp; Staff </vt:lpstr>
      <vt:lpstr>Land Acknowledgment</vt:lpstr>
      <vt:lpstr>Labor Acknowledgement</vt:lpstr>
      <vt:lpstr>Overview</vt:lpstr>
      <vt:lpstr>Kudos!</vt:lpstr>
      <vt:lpstr>Campus Events</vt:lpstr>
      <vt:lpstr>Environmental Health and Safety Update</vt:lpstr>
      <vt:lpstr>Budget Update</vt:lpstr>
      <vt:lpstr>Spring 2022 Student Services  Hours of Operation</vt:lpstr>
      <vt:lpstr>Guided Pathways: Align Funding to Principles and Goals</vt:lpstr>
      <vt:lpstr>PowerPoint Presentation</vt:lpstr>
      <vt:lpstr>Instruction Update: Enrollment Accreditation Update  We Appreciate You! STUDENTS!!</vt:lpstr>
      <vt:lpstr>Enrollment (FTEs)</vt:lpstr>
      <vt:lpstr>PowerPoint Presentation</vt:lpstr>
      <vt:lpstr>Accreditation Update</vt:lpstr>
      <vt:lpstr>We Appreciate You!</vt:lpstr>
      <vt:lpstr>STUDENTS!</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Erin Lewis</cp:lastModifiedBy>
  <cp:revision>659</cp:revision>
  <cp:lastPrinted>2020-04-02T17:50:30Z</cp:lastPrinted>
  <dcterms:created xsi:type="dcterms:W3CDTF">2017-02-08T15:51:02Z</dcterms:created>
  <dcterms:modified xsi:type="dcterms:W3CDTF">2022-03-17T19:51:57Z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0x010100B56C930458D0C34D82D1ACA10F9B9B02</vt:lpwstr>
  </property>
</Properties>
</file>