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 id="2147483648" r:id="rId5"/>
    <p:sldMasterId id="2147483660" r:id="rId6"/>
  </p:sldMasterIdLst>
  <p:notesMasterIdLst>
    <p:notesMasterId r:id="rId27"/>
  </p:notesMasterIdLst>
  <p:handoutMasterIdLst>
    <p:handoutMasterId r:id="rId28"/>
  </p:handoutMasterIdLst>
  <p:sldIdLst>
    <p:sldId id="283" r:id="rId7"/>
    <p:sldId id="314" r:id="rId8"/>
    <p:sldId id="316" r:id="rId9"/>
    <p:sldId id="279" r:id="rId10"/>
    <p:sldId id="307" r:id="rId11"/>
    <p:sldId id="292" r:id="rId12"/>
    <p:sldId id="293" r:id="rId13"/>
    <p:sldId id="315" r:id="rId14"/>
    <p:sldId id="304" r:id="rId15"/>
    <p:sldId id="297" r:id="rId16"/>
    <p:sldId id="308" r:id="rId17"/>
    <p:sldId id="313" r:id="rId18"/>
    <p:sldId id="296" r:id="rId19"/>
    <p:sldId id="295" r:id="rId20"/>
    <p:sldId id="309" r:id="rId21"/>
    <p:sldId id="310" r:id="rId22"/>
    <p:sldId id="311" r:id="rId23"/>
    <p:sldId id="312" r:id="rId24"/>
    <p:sldId id="305" r:id="rId25"/>
    <p:sldId id="289" r:id="rId26"/>
  </p:sldIdLst>
  <p:sldSz cx="9144000" cy="6858000" type="screen4x3"/>
  <p:notesSz cx="7086600" cy="93726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DF8A15D7-BD62-E149-962C-08E87225CD1D}">
          <p14:sldIdLst>
            <p14:sldId id="283"/>
            <p14:sldId id="314"/>
            <p14:sldId id="316"/>
            <p14:sldId id="279"/>
            <p14:sldId id="307"/>
            <p14:sldId id="292"/>
            <p14:sldId id="293"/>
            <p14:sldId id="315"/>
            <p14:sldId id="304"/>
            <p14:sldId id="297"/>
            <p14:sldId id="308"/>
            <p14:sldId id="313"/>
            <p14:sldId id="296"/>
            <p14:sldId id="295"/>
            <p14:sldId id="309"/>
            <p14:sldId id="310"/>
            <p14:sldId id="311"/>
            <p14:sldId id="312"/>
            <p14:sldId id="305"/>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2"/>
    <a:srgbClr val="0071A1"/>
    <a:srgbClr val="008F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DBC2D-BBC6-4946-8547-115154EA7E18}" v="155" dt="2022-02-07T23:23:04.296"/>
    <p1510:client id="{1405E90D-C7E5-4630-BE49-C015A0F78C8C}" v="56" dt="2022-02-08T00:46:52.356"/>
    <p1510:client id="{245F15C6-D718-2788-7304-09590D79644E}" v="350" dt="2022-01-05T23:58:26.251"/>
    <p1510:client id="{29190F8C-6DBF-553D-2744-2D7471EBFAF6}" v="46" dt="2022-02-07T17:47:31.204"/>
    <p1510:client id="{2B9C7F2C-E936-4D84-AA7F-75BEFEFEA672}" v="19" dt="2022-02-08T17:57:51.366"/>
    <p1510:client id="{3C504FD1-9242-4D29-84B1-EB6FE73482DB}" v="73" dt="2022-02-07T18:41:00.297"/>
    <p1510:client id="{3FD2FD69-442D-3D76-8E4D-2AD6A50FFF2B}" v="121" dt="2022-02-08T18:52:17.301"/>
    <p1510:client id="{6239D991-A34E-CF30-1D64-0E4DEB1C656A}" v="158" dt="2022-01-05T19:13:27.375"/>
    <p1510:client id="{78605104-52DB-260D-B666-D3B3EBCB1AC5}" v="200" dt="2022-02-08T16:27:00.698"/>
    <p1510:client id="{7AFF4735-3925-A998-1175-B846162F777C}" v="416" dt="2022-02-04T17:04:04.817"/>
    <p1510:client id="{83A17558-1210-4D3B-8322-3D033C60E953}" v="42" dt="2022-02-03T18:14:12.139"/>
    <p1510:client id="{A85453B9-520B-AB52-A1FD-025DB05799CE}" v="1" dt="2021-12-30T22:45:34.421"/>
    <p1510:client id="{B9DAA0AC-81DF-4FF3-96D2-5871450BB358}" v="391" dt="2022-02-08T17:52:05.117"/>
    <p1510:client id="{C3422BA6-6475-D9B0-5EA3-465D6584CFA5}" v="81" dt="2022-02-07T16:48:34.561"/>
    <p1510:client id="{C35C0C4B-8771-7B9D-C7D6-4B6BBE8EE0D3}" v="17" dt="2022-01-06T19:17:53.329"/>
    <p1510:client id="{C8FBE82D-82E0-425C-862F-7F95EE6F750D}" v="80" dt="2022-02-08T18:07:14.372"/>
    <p1510:client id="{D626F2C0-E949-0D57-56A0-521B7243135A}" v="121" dt="2022-01-05T16:23:14.275"/>
    <p1510:client id="{D74AE707-3E9C-4E77-8FB6-C16714E96884}" v="1162" dt="2022-01-06T20:39:07.776"/>
    <p1510:client id="{DD11C696-2A7F-4C0E-AAFA-68CEAFCEE701}" v="5" dt="2022-01-06T21:01:28.107"/>
    <p1510:client id="{E085BA5A-C818-41C0-ABEC-85FD780DFF9E}" v="341" dt="2022-02-08T18:52:07.468"/>
    <p1510:client id="{FC4F5ABB-5FF3-439D-98B1-B9A6B746AA17}" v="1446" dt="2022-01-06T01:25:12.175"/>
    <p1510:client id="{FF76898C-75A7-064C-3088-B39687D46A66}" v="4" dt="2022-02-08T00:50:25.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GP_T3_Outcomes%20Tracker-Mast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a:t>First Fall - First Winter Retention</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'[GP_T3_Outcomes Tracker-Master.xlsx]F-W Retention'!$B$2</c:f>
              <c:strCache>
                <c:ptCount val="1"/>
                <c:pt idx="0">
                  <c:v>2015</c:v>
                </c:pt>
              </c:strCache>
            </c:strRef>
          </c:tx>
          <c:spPr>
            <a:solidFill>
              <a:schemeClr val="accent1"/>
            </a:solidFill>
            <a:ln>
              <a:noFill/>
            </a:ln>
            <a:effectLst/>
          </c:spPr>
          <c:invertIfNegative val="0"/>
          <c:cat>
            <c:strRef>
              <c:f>'[GP_T3_Outcomes Tracker-Master.xlsx]F-W Retention'!$A$3:$A$7</c:f>
              <c:strCache>
                <c:ptCount val="5"/>
                <c:pt idx="0">
                  <c:v>All Students</c:v>
                </c:pt>
                <c:pt idx="1">
                  <c:v>Students of Color</c:v>
                </c:pt>
                <c:pt idx="2">
                  <c:v>HU Students of Color</c:v>
                </c:pt>
                <c:pt idx="3">
                  <c:v>Black Males</c:v>
                </c:pt>
                <c:pt idx="4">
                  <c:v>White</c:v>
                </c:pt>
              </c:strCache>
            </c:strRef>
          </c:cat>
          <c:val>
            <c:numRef>
              <c:f>'[GP_T3_Outcomes Tracker-Master.xlsx]F-W Retention'!$B$3:$B$7</c:f>
              <c:numCache>
                <c:formatCode>0%</c:formatCode>
                <c:ptCount val="5"/>
                <c:pt idx="0">
                  <c:v>0.79133618059792554</c:v>
                </c:pt>
                <c:pt idx="1">
                  <c:v>0.78928571428571426</c:v>
                </c:pt>
                <c:pt idx="2">
                  <c:v>0.7808510638297872</c:v>
                </c:pt>
                <c:pt idx="3">
                  <c:v>0.78260869565217395</c:v>
                </c:pt>
                <c:pt idx="4">
                  <c:v>0.80649926144756279</c:v>
                </c:pt>
              </c:numCache>
            </c:numRef>
          </c:val>
          <c:extLst>
            <c:ext xmlns:c16="http://schemas.microsoft.com/office/drawing/2014/chart" uri="{C3380CC4-5D6E-409C-BE32-E72D297353CC}">
              <c16:uniqueId val="{00000000-1DCD-4B96-A6CD-E7BF2D338394}"/>
            </c:ext>
          </c:extLst>
        </c:ser>
        <c:ser>
          <c:idx val="1"/>
          <c:order val="1"/>
          <c:tx>
            <c:strRef>
              <c:f>'[GP_T3_Outcomes Tracker-Master.xlsx]F-W Retention'!$C$2</c:f>
              <c:strCache>
                <c:ptCount val="1"/>
                <c:pt idx="0">
                  <c:v>2016</c:v>
                </c:pt>
              </c:strCache>
            </c:strRef>
          </c:tx>
          <c:spPr>
            <a:solidFill>
              <a:srgbClr val="BF8F00"/>
            </a:solidFill>
            <a:ln>
              <a:noFill/>
            </a:ln>
            <a:effectLst/>
          </c:spPr>
          <c:invertIfNegative val="0"/>
          <c:cat>
            <c:strRef>
              <c:f>'[GP_T3_Outcomes Tracker-Master.xlsx]F-W Retention'!$A$3:$A$7</c:f>
              <c:strCache>
                <c:ptCount val="5"/>
                <c:pt idx="0">
                  <c:v>All Students</c:v>
                </c:pt>
                <c:pt idx="1">
                  <c:v>Students of Color</c:v>
                </c:pt>
                <c:pt idx="2">
                  <c:v>HU Students of Color</c:v>
                </c:pt>
                <c:pt idx="3">
                  <c:v>Black Males</c:v>
                </c:pt>
                <c:pt idx="4">
                  <c:v>White</c:v>
                </c:pt>
              </c:strCache>
            </c:strRef>
          </c:cat>
          <c:val>
            <c:numRef>
              <c:f>'[GP_T3_Outcomes Tracker-Master.xlsx]F-W Retention'!$C$3:$C$7</c:f>
              <c:numCache>
                <c:formatCode>0%</c:formatCode>
                <c:ptCount val="5"/>
                <c:pt idx="0">
                  <c:v>0.79285714285714282</c:v>
                </c:pt>
                <c:pt idx="1">
                  <c:v>0.81743227326266199</c:v>
                </c:pt>
                <c:pt idx="2">
                  <c:v>0.8</c:v>
                </c:pt>
                <c:pt idx="3">
                  <c:v>0.79508196721311475</c:v>
                </c:pt>
                <c:pt idx="4">
                  <c:v>0.78018995929443691</c:v>
                </c:pt>
              </c:numCache>
            </c:numRef>
          </c:val>
          <c:extLst>
            <c:ext xmlns:c16="http://schemas.microsoft.com/office/drawing/2014/chart" uri="{C3380CC4-5D6E-409C-BE32-E72D297353CC}">
              <c16:uniqueId val="{00000001-1DCD-4B96-A6CD-E7BF2D338394}"/>
            </c:ext>
          </c:extLst>
        </c:ser>
        <c:ser>
          <c:idx val="2"/>
          <c:order val="2"/>
          <c:tx>
            <c:strRef>
              <c:f>'[GP_T3_Outcomes Tracker-Master.xlsx]F-W Retention'!$D$2</c:f>
              <c:strCache>
                <c:ptCount val="1"/>
                <c:pt idx="0">
                  <c:v>2017</c:v>
                </c:pt>
              </c:strCache>
            </c:strRef>
          </c:tx>
          <c:spPr>
            <a:solidFill>
              <a:schemeClr val="accent3"/>
            </a:solidFill>
            <a:ln>
              <a:noFill/>
            </a:ln>
            <a:effectLst/>
          </c:spPr>
          <c:invertIfNegative val="0"/>
          <c:cat>
            <c:strRef>
              <c:f>'[GP_T3_Outcomes Tracker-Master.xlsx]F-W Retention'!$A$3:$A$7</c:f>
              <c:strCache>
                <c:ptCount val="5"/>
                <c:pt idx="0">
                  <c:v>All Students</c:v>
                </c:pt>
                <c:pt idx="1">
                  <c:v>Students of Color</c:v>
                </c:pt>
                <c:pt idx="2">
                  <c:v>HU Students of Color</c:v>
                </c:pt>
                <c:pt idx="3">
                  <c:v>Black Males</c:v>
                </c:pt>
                <c:pt idx="4">
                  <c:v>White</c:v>
                </c:pt>
              </c:strCache>
            </c:strRef>
          </c:cat>
          <c:val>
            <c:numRef>
              <c:f>'[GP_T3_Outcomes Tracker-Master.xlsx]F-W Retention'!$D$3:$D$7</c:f>
              <c:numCache>
                <c:formatCode>0%</c:formatCode>
                <c:ptCount val="5"/>
                <c:pt idx="0">
                  <c:v>0.78850325379609543</c:v>
                </c:pt>
                <c:pt idx="1">
                  <c:v>0.8</c:v>
                </c:pt>
                <c:pt idx="2">
                  <c:v>0.78113879003558717</c:v>
                </c:pt>
                <c:pt idx="3">
                  <c:v>0.77419354838709675</c:v>
                </c:pt>
                <c:pt idx="4">
                  <c:v>0.77377521613832856</c:v>
                </c:pt>
              </c:numCache>
            </c:numRef>
          </c:val>
          <c:extLst>
            <c:ext xmlns:c16="http://schemas.microsoft.com/office/drawing/2014/chart" uri="{C3380CC4-5D6E-409C-BE32-E72D297353CC}">
              <c16:uniqueId val="{00000002-1DCD-4B96-A6CD-E7BF2D338394}"/>
            </c:ext>
          </c:extLst>
        </c:ser>
        <c:ser>
          <c:idx val="3"/>
          <c:order val="3"/>
          <c:tx>
            <c:strRef>
              <c:f>'[GP_T3_Outcomes Tracker-Master.xlsx]F-W Retention'!$E$2</c:f>
              <c:strCache>
                <c:ptCount val="1"/>
                <c:pt idx="0">
                  <c:v>2018</c:v>
                </c:pt>
              </c:strCache>
            </c:strRef>
          </c:tx>
          <c:spPr>
            <a:solidFill>
              <a:schemeClr val="accent4"/>
            </a:solidFill>
            <a:ln>
              <a:noFill/>
            </a:ln>
            <a:effectLst/>
          </c:spPr>
          <c:invertIfNegative val="0"/>
          <c:cat>
            <c:strRef>
              <c:f>'[GP_T3_Outcomes Tracker-Master.xlsx]F-W Retention'!$A$3:$A$7</c:f>
              <c:strCache>
                <c:ptCount val="5"/>
                <c:pt idx="0">
                  <c:v>All Students</c:v>
                </c:pt>
                <c:pt idx="1">
                  <c:v>Students of Color</c:v>
                </c:pt>
                <c:pt idx="2">
                  <c:v>HU Students of Color</c:v>
                </c:pt>
                <c:pt idx="3">
                  <c:v>Black Males</c:v>
                </c:pt>
                <c:pt idx="4">
                  <c:v>White</c:v>
                </c:pt>
              </c:strCache>
            </c:strRef>
          </c:cat>
          <c:val>
            <c:numRef>
              <c:f>'[GP_T3_Outcomes Tracker-Master.xlsx]F-W Retention'!$E$3:$E$7</c:f>
              <c:numCache>
                <c:formatCode>0%</c:formatCode>
                <c:ptCount val="5"/>
                <c:pt idx="0">
                  <c:v>0.78021978021978022</c:v>
                </c:pt>
                <c:pt idx="1">
                  <c:v>0.81210191082802552</c:v>
                </c:pt>
                <c:pt idx="2">
                  <c:v>0.7801801801801802</c:v>
                </c:pt>
                <c:pt idx="3">
                  <c:v>0.75</c:v>
                </c:pt>
                <c:pt idx="4">
                  <c:v>0.76598837209302328</c:v>
                </c:pt>
              </c:numCache>
            </c:numRef>
          </c:val>
          <c:extLst>
            <c:ext xmlns:c16="http://schemas.microsoft.com/office/drawing/2014/chart" uri="{C3380CC4-5D6E-409C-BE32-E72D297353CC}">
              <c16:uniqueId val="{00000003-1DCD-4B96-A6CD-E7BF2D338394}"/>
            </c:ext>
          </c:extLst>
        </c:ser>
        <c:ser>
          <c:idx val="4"/>
          <c:order val="4"/>
          <c:tx>
            <c:strRef>
              <c:f>'[GP_T3_Outcomes Tracker-Master.xlsx]F-W Retention'!$F$2</c:f>
              <c:strCache>
                <c:ptCount val="1"/>
                <c:pt idx="0">
                  <c:v>2019</c:v>
                </c:pt>
              </c:strCache>
            </c:strRef>
          </c:tx>
          <c:spPr>
            <a:solidFill>
              <a:schemeClr val="accent5"/>
            </a:solidFill>
            <a:ln>
              <a:noFill/>
            </a:ln>
            <a:effectLst/>
          </c:spPr>
          <c:invertIfNegative val="0"/>
          <c:cat>
            <c:strRef>
              <c:f>'[GP_T3_Outcomes Tracker-Master.xlsx]F-W Retention'!$A$3:$A$7</c:f>
              <c:strCache>
                <c:ptCount val="5"/>
                <c:pt idx="0">
                  <c:v>All Students</c:v>
                </c:pt>
                <c:pt idx="1">
                  <c:v>Students of Color</c:v>
                </c:pt>
                <c:pt idx="2">
                  <c:v>HU Students of Color</c:v>
                </c:pt>
                <c:pt idx="3">
                  <c:v>Black Males</c:v>
                </c:pt>
                <c:pt idx="4">
                  <c:v>White</c:v>
                </c:pt>
              </c:strCache>
            </c:strRef>
          </c:cat>
          <c:val>
            <c:numRef>
              <c:f>'[GP_T3_Outcomes Tracker-Master.xlsx]F-W Retention'!$F$3:$F$7</c:f>
              <c:numCache>
                <c:formatCode>0%</c:formatCode>
                <c:ptCount val="5"/>
                <c:pt idx="0">
                  <c:v>0.80646817248459957</c:v>
                </c:pt>
                <c:pt idx="1">
                  <c:v>0.81550126368997478</c:v>
                </c:pt>
                <c:pt idx="2">
                  <c:v>0.78530259365994237</c:v>
                </c:pt>
                <c:pt idx="3">
                  <c:v>0.73809523809523814</c:v>
                </c:pt>
                <c:pt idx="4">
                  <c:v>0.79846153846153844</c:v>
                </c:pt>
              </c:numCache>
            </c:numRef>
          </c:val>
          <c:extLst>
            <c:ext xmlns:c16="http://schemas.microsoft.com/office/drawing/2014/chart" uri="{C3380CC4-5D6E-409C-BE32-E72D297353CC}">
              <c16:uniqueId val="{00000004-1DCD-4B96-A6CD-E7BF2D338394}"/>
            </c:ext>
          </c:extLst>
        </c:ser>
        <c:ser>
          <c:idx val="5"/>
          <c:order val="5"/>
          <c:tx>
            <c:strRef>
              <c:f>'[GP_T3_Outcomes Tracker-Master.xlsx]F-W Retention'!$G$2</c:f>
              <c:strCache>
                <c:ptCount val="1"/>
                <c:pt idx="0">
                  <c:v>2020</c:v>
                </c:pt>
              </c:strCache>
            </c:strRef>
          </c:tx>
          <c:spPr>
            <a:solidFill>
              <a:schemeClr val="accent6"/>
            </a:solidFill>
            <a:ln>
              <a:noFill/>
            </a:ln>
            <a:effectLst/>
          </c:spPr>
          <c:invertIfNegative val="0"/>
          <c:cat>
            <c:strRef>
              <c:f>'[GP_T3_Outcomes Tracker-Master.xlsx]F-W Retention'!$A$3:$A$7</c:f>
              <c:strCache>
                <c:ptCount val="5"/>
                <c:pt idx="0">
                  <c:v>All Students</c:v>
                </c:pt>
                <c:pt idx="1">
                  <c:v>Students of Color</c:v>
                </c:pt>
                <c:pt idx="2">
                  <c:v>HU Students of Color</c:v>
                </c:pt>
                <c:pt idx="3">
                  <c:v>Black Males</c:v>
                </c:pt>
                <c:pt idx="4">
                  <c:v>White</c:v>
                </c:pt>
              </c:strCache>
            </c:strRef>
          </c:cat>
          <c:val>
            <c:numRef>
              <c:f>'[GP_T3_Outcomes Tracker-Master.xlsx]F-W Retention'!$G$3:$G$7</c:f>
              <c:numCache>
                <c:formatCode>0%</c:formatCode>
                <c:ptCount val="5"/>
                <c:pt idx="0">
                  <c:v>0.79793061472915394</c:v>
                </c:pt>
                <c:pt idx="1">
                  <c:v>0.80041365046535673</c:v>
                </c:pt>
                <c:pt idx="2">
                  <c:v>0.78584070796460181</c:v>
                </c:pt>
                <c:pt idx="3">
                  <c:v>0.72413793103448276</c:v>
                </c:pt>
                <c:pt idx="4">
                  <c:v>0.80978260869565222</c:v>
                </c:pt>
              </c:numCache>
            </c:numRef>
          </c:val>
          <c:extLst>
            <c:ext xmlns:c16="http://schemas.microsoft.com/office/drawing/2014/chart" uri="{C3380CC4-5D6E-409C-BE32-E72D297353CC}">
              <c16:uniqueId val="{00000005-1DCD-4B96-A6CD-E7BF2D338394}"/>
            </c:ext>
          </c:extLst>
        </c:ser>
        <c:dLbls>
          <c:showLegendKey val="0"/>
          <c:showVal val="0"/>
          <c:showCatName val="0"/>
          <c:showSerName val="0"/>
          <c:showPercent val="0"/>
          <c:showBubbleSize val="0"/>
        </c:dLbls>
        <c:gapWidth val="219"/>
        <c:overlap val="-27"/>
        <c:axId val="824346760"/>
        <c:axId val="613412839"/>
      </c:barChart>
      <c:catAx>
        <c:axId val="824346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412839"/>
        <c:crosses val="autoZero"/>
        <c:auto val="1"/>
        <c:lblAlgn val="ctr"/>
        <c:lblOffset val="100"/>
        <c:noMultiLvlLbl val="0"/>
      </c:catAx>
      <c:valAx>
        <c:axId val="61341283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24346760"/>
        <c:crosses val="autoZero"/>
        <c:crossBetween val="between"/>
        <c:majorUnit val="0.05"/>
      </c:valAx>
      <c:dTable>
        <c:showHorzBorder val="1"/>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rgbClr val="000000"/>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B1DFE-3193-416E-88CC-C60B1A199676}" type="doc">
      <dgm:prSet loTypeId="urn:microsoft.com/office/officeart/2017/3/layout/DropPinTimeline" loCatId="process" qsTypeId="urn:microsoft.com/office/officeart/2005/8/quickstyle/simple1" qsCatId="simple" csTypeId="urn:microsoft.com/office/officeart/2005/8/colors/accent5_2" csCatId="accent5" phldr="1"/>
      <dgm:spPr/>
      <dgm:t>
        <a:bodyPr/>
        <a:lstStyle/>
        <a:p>
          <a:endParaRPr lang="en-US"/>
        </a:p>
      </dgm:t>
    </dgm:pt>
    <dgm:pt modelId="{BCEC9FC9-0AE8-4C64-BCB6-CF890544349C}">
      <dgm:prSet/>
      <dgm:spPr/>
      <dgm:t>
        <a:bodyPr/>
        <a:lstStyle/>
        <a:p>
          <a:pPr rtl="0">
            <a:defRPr b="1"/>
          </a:pPr>
          <a:r>
            <a:rPr lang="en-US"/>
            <a:t>Fall</a:t>
          </a:r>
          <a:r>
            <a:rPr lang="en-US">
              <a:latin typeface="Calibri Light" panose="020F0302020204030204"/>
            </a:rPr>
            <a:t> '21</a:t>
          </a:r>
          <a:endParaRPr lang="en-US"/>
        </a:p>
      </dgm:t>
    </dgm:pt>
    <dgm:pt modelId="{AC8DCC6E-E594-43DC-8A94-F03EE13F50E8}" type="parTrans" cxnId="{099AD4DA-146B-4408-BB77-F707BC0721D4}">
      <dgm:prSet/>
      <dgm:spPr/>
      <dgm:t>
        <a:bodyPr/>
        <a:lstStyle/>
        <a:p>
          <a:endParaRPr lang="en-US"/>
        </a:p>
      </dgm:t>
    </dgm:pt>
    <dgm:pt modelId="{BBB475F8-C7D0-4934-B87B-E8E25CBE9FD4}" type="sibTrans" cxnId="{099AD4DA-146B-4408-BB77-F707BC0721D4}">
      <dgm:prSet/>
      <dgm:spPr/>
      <dgm:t>
        <a:bodyPr/>
        <a:lstStyle/>
        <a:p>
          <a:endParaRPr lang="en-US"/>
        </a:p>
      </dgm:t>
    </dgm:pt>
    <dgm:pt modelId="{09F5C221-81CA-42DF-86A1-EF66FBC17B0E}">
      <dgm:prSet/>
      <dgm:spPr/>
      <dgm:t>
        <a:bodyPr/>
        <a:lstStyle/>
        <a:p>
          <a:r>
            <a:rPr lang="en-US"/>
            <a:t>Review and refine metrics from strategic plan, </a:t>
          </a:r>
          <a:r>
            <a:rPr lang="en-US">
              <a:latin typeface="Calibri Light" panose="020F0302020204030204"/>
            </a:rPr>
            <a:t>Guided Pathways</a:t>
          </a:r>
          <a:r>
            <a:rPr lang="en-US"/>
            <a:t>, </a:t>
          </a:r>
          <a:r>
            <a:rPr lang="en-US">
              <a:latin typeface="Calibri Light" panose="020F0302020204030204"/>
            </a:rPr>
            <a:t>Title III</a:t>
          </a:r>
          <a:r>
            <a:rPr lang="en-US"/>
            <a:t> </a:t>
          </a:r>
        </a:p>
      </dgm:t>
    </dgm:pt>
    <dgm:pt modelId="{B2088640-F559-4D4B-97D2-6ABBBBB1D84B}" type="parTrans" cxnId="{E46F7ADE-1B1F-45B5-B774-7EE906093E6A}">
      <dgm:prSet/>
      <dgm:spPr/>
      <dgm:t>
        <a:bodyPr/>
        <a:lstStyle/>
        <a:p>
          <a:endParaRPr lang="en-US"/>
        </a:p>
      </dgm:t>
    </dgm:pt>
    <dgm:pt modelId="{F75FCECD-BC99-4608-BEB3-5864DFBF6ACD}" type="sibTrans" cxnId="{E46F7ADE-1B1F-45B5-B774-7EE906093E6A}">
      <dgm:prSet/>
      <dgm:spPr/>
      <dgm:t>
        <a:bodyPr/>
        <a:lstStyle/>
        <a:p>
          <a:endParaRPr lang="en-US"/>
        </a:p>
      </dgm:t>
    </dgm:pt>
    <dgm:pt modelId="{AD849232-AA4F-4D9F-B97B-1FF5D9A01D98}">
      <dgm:prSet/>
      <dgm:spPr/>
      <dgm:t>
        <a:bodyPr/>
        <a:lstStyle/>
        <a:p>
          <a:pPr rtl="0">
            <a:defRPr b="1"/>
          </a:pPr>
          <a:r>
            <a:rPr lang="en-US"/>
            <a:t>Winter</a:t>
          </a:r>
          <a:r>
            <a:rPr lang="en-US">
              <a:latin typeface="Calibri Light" panose="020F0302020204030204"/>
            </a:rPr>
            <a:t> '22</a:t>
          </a:r>
          <a:endParaRPr lang="en-US"/>
        </a:p>
      </dgm:t>
    </dgm:pt>
    <dgm:pt modelId="{A24E9F64-0AFC-4391-9052-3863C4BCD7F5}" type="parTrans" cxnId="{4A67159C-44D5-4D18-B5F4-CBAD1C3597B9}">
      <dgm:prSet/>
      <dgm:spPr/>
      <dgm:t>
        <a:bodyPr/>
        <a:lstStyle/>
        <a:p>
          <a:endParaRPr lang="en-US"/>
        </a:p>
      </dgm:t>
    </dgm:pt>
    <dgm:pt modelId="{63C39F58-8D71-47C9-B756-00088806D1B6}" type="sibTrans" cxnId="{4A67159C-44D5-4D18-B5F4-CBAD1C3597B9}">
      <dgm:prSet/>
      <dgm:spPr/>
      <dgm:t>
        <a:bodyPr/>
        <a:lstStyle/>
        <a:p>
          <a:endParaRPr lang="en-US"/>
        </a:p>
      </dgm:t>
    </dgm:pt>
    <dgm:pt modelId="{7A9C4F80-8FF7-4412-8253-D9C208571F75}">
      <dgm:prSet/>
      <dgm:spPr/>
      <dgm:t>
        <a:bodyPr/>
        <a:lstStyle/>
        <a:p>
          <a:r>
            <a:rPr lang="en-US">
              <a:latin typeface="Calibri Light" panose="020F0302020204030204"/>
            </a:rPr>
            <a:t>Define criteria and determine comparison</a:t>
          </a:r>
          <a:r>
            <a:rPr lang="en-US"/>
            <a:t> institutions</a:t>
          </a:r>
        </a:p>
      </dgm:t>
    </dgm:pt>
    <dgm:pt modelId="{5C6A8209-C251-4176-A646-7B13AE00577F}" type="parTrans" cxnId="{46FE4FB4-38D5-467F-A8AC-14D957811F4D}">
      <dgm:prSet/>
      <dgm:spPr/>
      <dgm:t>
        <a:bodyPr/>
        <a:lstStyle/>
        <a:p>
          <a:endParaRPr lang="en-US"/>
        </a:p>
      </dgm:t>
    </dgm:pt>
    <dgm:pt modelId="{4D88459D-3F41-4DD1-9098-9BD58EC586FC}" type="sibTrans" cxnId="{46FE4FB4-38D5-467F-A8AC-14D957811F4D}">
      <dgm:prSet/>
      <dgm:spPr/>
      <dgm:t>
        <a:bodyPr/>
        <a:lstStyle/>
        <a:p>
          <a:endParaRPr lang="en-US"/>
        </a:p>
      </dgm:t>
    </dgm:pt>
    <dgm:pt modelId="{925D89E5-438D-44D3-BE0F-1DBB86EFD220}">
      <dgm:prSet/>
      <dgm:spPr/>
      <dgm:t>
        <a:bodyPr/>
        <a:lstStyle/>
        <a:p>
          <a:pPr rtl="0">
            <a:defRPr b="1"/>
          </a:pPr>
          <a:r>
            <a:rPr lang="en-US"/>
            <a:t>Spring</a:t>
          </a:r>
          <a:r>
            <a:rPr lang="en-US">
              <a:latin typeface="Calibri Light" panose="020F0302020204030204"/>
            </a:rPr>
            <a:t> '22</a:t>
          </a:r>
          <a:endParaRPr lang="en-US"/>
        </a:p>
      </dgm:t>
    </dgm:pt>
    <dgm:pt modelId="{E659FA14-CC24-4F96-A576-5686563EA6C4}" type="parTrans" cxnId="{2C219CFB-EF75-4F60-BAF4-8F9B7892EBC3}">
      <dgm:prSet/>
      <dgm:spPr/>
      <dgm:t>
        <a:bodyPr/>
        <a:lstStyle/>
        <a:p>
          <a:endParaRPr lang="en-US"/>
        </a:p>
      </dgm:t>
    </dgm:pt>
    <dgm:pt modelId="{4170B915-A275-4AA7-BBA0-1C88899862F3}" type="sibTrans" cxnId="{2C219CFB-EF75-4F60-BAF4-8F9B7892EBC3}">
      <dgm:prSet/>
      <dgm:spPr/>
      <dgm:t>
        <a:bodyPr/>
        <a:lstStyle/>
        <a:p>
          <a:endParaRPr lang="en-US"/>
        </a:p>
      </dgm:t>
    </dgm:pt>
    <dgm:pt modelId="{8093306E-9B2E-46CB-ADFE-9C56FDA69961}">
      <dgm:prSet/>
      <dgm:spPr/>
      <dgm:t>
        <a:bodyPr/>
        <a:lstStyle/>
        <a:p>
          <a:r>
            <a:rPr lang="en-US"/>
            <a:t>Finalize mission fulfillment and review draft reports</a:t>
          </a:r>
        </a:p>
      </dgm:t>
    </dgm:pt>
    <dgm:pt modelId="{314983BE-BDA5-4A70-8820-E12C4EC72BB7}" type="parTrans" cxnId="{0375B6D6-3D36-4DBB-9D33-D1672D1E0C0D}">
      <dgm:prSet/>
      <dgm:spPr/>
      <dgm:t>
        <a:bodyPr/>
        <a:lstStyle/>
        <a:p>
          <a:endParaRPr lang="en-US"/>
        </a:p>
      </dgm:t>
    </dgm:pt>
    <dgm:pt modelId="{45E90DB0-9523-4A4E-BA03-67D155D7C21E}" type="sibTrans" cxnId="{0375B6D6-3D36-4DBB-9D33-D1672D1E0C0D}">
      <dgm:prSet/>
      <dgm:spPr/>
      <dgm:t>
        <a:bodyPr/>
        <a:lstStyle/>
        <a:p>
          <a:endParaRPr lang="en-US"/>
        </a:p>
      </dgm:t>
    </dgm:pt>
    <dgm:pt modelId="{167144C6-2EE3-4509-91C0-F636279DAD5D}">
      <dgm:prSet phldr="0"/>
      <dgm:spPr/>
      <dgm:t>
        <a:bodyPr/>
        <a:lstStyle/>
        <a:p>
          <a:pPr rtl="0">
            <a:defRPr b="1"/>
          </a:pPr>
          <a:r>
            <a:rPr lang="en-US" b="1">
              <a:latin typeface="Calibri Light" panose="020F0302020204030204"/>
            </a:rPr>
            <a:t>Fall '22</a:t>
          </a:r>
          <a:endParaRPr lang="en-US" b="0">
            <a:latin typeface="Calibri Light" panose="020F0302020204030204"/>
          </a:endParaRPr>
        </a:p>
      </dgm:t>
    </dgm:pt>
    <dgm:pt modelId="{CDA101E8-5596-4830-81EB-8FF4638DE455}" type="parTrans" cxnId="{3ADA00F3-A34C-4679-ABF1-7C28EBFBF521}">
      <dgm:prSet/>
      <dgm:spPr/>
    </dgm:pt>
    <dgm:pt modelId="{FC60A260-BC52-49C3-96ED-73F69CB1B30C}" type="sibTrans" cxnId="{3ADA00F3-A34C-4679-ABF1-7C28EBFBF521}">
      <dgm:prSet/>
      <dgm:spPr/>
    </dgm:pt>
    <dgm:pt modelId="{A48D30FB-3367-4BB5-911F-296A85D67848}">
      <dgm:prSet phldr="0"/>
      <dgm:spPr/>
      <dgm:t>
        <a:bodyPr/>
        <a:lstStyle/>
        <a:p>
          <a:pPr rtl="0"/>
          <a:r>
            <a:rPr lang="en-US" b="1">
              <a:latin typeface="Calibri Light" panose="020F0302020204030204"/>
            </a:rPr>
            <a:t>Submit Mid-Cycle Evaluation report and host site visit</a:t>
          </a:r>
        </a:p>
      </dgm:t>
    </dgm:pt>
    <dgm:pt modelId="{58E683EF-9427-445B-BDB3-83FCAF25F7C5}" type="parTrans" cxnId="{ACAACEA1-F046-4508-93BE-1BB079A579ED}">
      <dgm:prSet/>
      <dgm:spPr/>
    </dgm:pt>
    <dgm:pt modelId="{6C92B608-3D08-4D19-ACB6-87106BCCEB4B}" type="sibTrans" cxnId="{ACAACEA1-F046-4508-93BE-1BB079A579ED}">
      <dgm:prSet/>
      <dgm:spPr/>
    </dgm:pt>
    <dgm:pt modelId="{0E8A0A3E-70B8-4D10-BAD5-75F4D8210730}" type="pres">
      <dgm:prSet presAssocID="{8A9B1DFE-3193-416E-88CC-C60B1A199676}" presName="root" presStyleCnt="0">
        <dgm:presLayoutVars>
          <dgm:chMax/>
          <dgm:chPref/>
          <dgm:animLvl val="lvl"/>
        </dgm:presLayoutVars>
      </dgm:prSet>
      <dgm:spPr/>
    </dgm:pt>
    <dgm:pt modelId="{EF2E744E-5253-4505-B2D3-073C600CE23C}" type="pres">
      <dgm:prSet presAssocID="{8A9B1DFE-3193-416E-88CC-C60B1A199676}" presName="divider" presStyleLbl="fgAcc1" presStyleIdx="0" presStyleCnt="5"/>
      <dgm:spPr>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gm:spPr>
    </dgm:pt>
    <dgm:pt modelId="{5F45D4EF-6AF8-4B2C-80D7-19A7C77E6AF0}" type="pres">
      <dgm:prSet presAssocID="{8A9B1DFE-3193-416E-88CC-C60B1A199676}" presName="nodes" presStyleCnt="0">
        <dgm:presLayoutVars>
          <dgm:chMax/>
          <dgm:chPref/>
          <dgm:animLvl val="lvl"/>
        </dgm:presLayoutVars>
      </dgm:prSet>
      <dgm:spPr/>
    </dgm:pt>
    <dgm:pt modelId="{651B91C8-5BC8-42E8-ADFD-C50FAB3EE125}" type="pres">
      <dgm:prSet presAssocID="{BCEC9FC9-0AE8-4C64-BCB6-CF890544349C}" presName="composite" presStyleCnt="0"/>
      <dgm:spPr/>
    </dgm:pt>
    <dgm:pt modelId="{A73CF95B-8A58-4D68-9319-6DF135152533}" type="pres">
      <dgm:prSet presAssocID="{BCEC9FC9-0AE8-4C64-BCB6-CF890544349C}" presName="ConnectorPoint" presStyleLbl="lnNode1" presStyleIdx="0"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8C447058-C9E1-48A7-8F20-76A6D1B79E4D}" type="pres">
      <dgm:prSet presAssocID="{BCEC9FC9-0AE8-4C64-BCB6-CF890544349C}" presName="DropPinPlaceHolder" presStyleCnt="0"/>
      <dgm:spPr/>
    </dgm:pt>
    <dgm:pt modelId="{CC42DE9C-B79E-442E-90F2-BF002DEA4D48}" type="pres">
      <dgm:prSet presAssocID="{BCEC9FC9-0AE8-4C64-BCB6-CF890544349C}" presName="DropPin" presStyleLbl="alignNode1" presStyleIdx="0" presStyleCnt="4"/>
      <dgm:spPr/>
    </dgm:pt>
    <dgm:pt modelId="{5BAEB633-1A88-455D-B84F-7C617A3C54D4}" type="pres">
      <dgm:prSet presAssocID="{BCEC9FC9-0AE8-4C64-BCB6-CF890544349C}" presName="Ellipse"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B47BEF7A-7B2D-449F-AA3E-AA2429742E96}" type="pres">
      <dgm:prSet presAssocID="{BCEC9FC9-0AE8-4C64-BCB6-CF890544349C}" presName="L2TextContainer" presStyleLbl="revTx" presStyleIdx="0" presStyleCnt="8">
        <dgm:presLayoutVars>
          <dgm:bulletEnabled val="1"/>
        </dgm:presLayoutVars>
      </dgm:prSet>
      <dgm:spPr/>
    </dgm:pt>
    <dgm:pt modelId="{44CBB40E-ADE8-489B-A25F-2B05ADAA7CB7}" type="pres">
      <dgm:prSet presAssocID="{BCEC9FC9-0AE8-4C64-BCB6-CF890544349C}" presName="L1TextContainer" presStyleLbl="revTx" presStyleIdx="1" presStyleCnt="8">
        <dgm:presLayoutVars>
          <dgm:chMax val="1"/>
          <dgm:chPref val="1"/>
          <dgm:bulletEnabled val="1"/>
        </dgm:presLayoutVars>
      </dgm:prSet>
      <dgm:spPr/>
    </dgm:pt>
    <dgm:pt modelId="{3F2A7C1A-7D78-4461-9AEA-52197A2D1549}" type="pres">
      <dgm:prSet presAssocID="{BCEC9FC9-0AE8-4C64-BCB6-CF890544349C}" presName="ConnectLine" presStyleLbl="sibTrans1D1" presStyleIdx="0" presStyleCnt="4"/>
      <dgm:spPr>
        <a:noFill/>
        <a:ln w="12700" cap="flat" cmpd="sng" algn="ctr">
          <a:solidFill>
            <a:schemeClr val="accent5">
              <a:hueOff val="0"/>
              <a:satOff val="0"/>
              <a:lumOff val="0"/>
              <a:alphaOff val="0"/>
            </a:schemeClr>
          </a:solidFill>
          <a:prstDash val="dash"/>
          <a:miter lim="800000"/>
        </a:ln>
        <a:effectLst/>
      </dgm:spPr>
    </dgm:pt>
    <dgm:pt modelId="{64A54099-788E-4088-8109-B39EAAB44456}" type="pres">
      <dgm:prSet presAssocID="{BCEC9FC9-0AE8-4C64-BCB6-CF890544349C}" presName="EmptyPlaceHolder" presStyleCnt="0"/>
      <dgm:spPr/>
    </dgm:pt>
    <dgm:pt modelId="{745E8A72-8279-436E-B600-D5CE2ACD6056}" type="pres">
      <dgm:prSet presAssocID="{BBB475F8-C7D0-4934-B87B-E8E25CBE9FD4}" presName="spaceBetweenRectangles" presStyleCnt="0"/>
      <dgm:spPr/>
    </dgm:pt>
    <dgm:pt modelId="{57036C31-8EAD-4BCF-BFDD-598654D34682}" type="pres">
      <dgm:prSet presAssocID="{AD849232-AA4F-4D9F-B97B-1FF5D9A01D98}" presName="composite" presStyleCnt="0"/>
      <dgm:spPr/>
    </dgm:pt>
    <dgm:pt modelId="{AC728D75-B281-4F56-B6FB-8E0775E087C3}" type="pres">
      <dgm:prSet presAssocID="{AD849232-AA4F-4D9F-B97B-1FF5D9A01D98}" presName="ConnectorPoint" presStyleLbl="lnNode1" presStyleIdx="1"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C17AD10-095F-45F0-BC58-6F9F3EFE361B}" type="pres">
      <dgm:prSet presAssocID="{AD849232-AA4F-4D9F-B97B-1FF5D9A01D98}" presName="DropPinPlaceHolder" presStyleCnt="0"/>
      <dgm:spPr/>
    </dgm:pt>
    <dgm:pt modelId="{2F4335A9-A514-4C95-BFE2-7EA05C9F29D0}" type="pres">
      <dgm:prSet presAssocID="{AD849232-AA4F-4D9F-B97B-1FF5D9A01D98}" presName="DropPin" presStyleLbl="alignNode1" presStyleIdx="1" presStyleCnt="4"/>
      <dgm:spPr/>
    </dgm:pt>
    <dgm:pt modelId="{1A6C044B-BB90-41C2-A97B-A2398E3BCB7C}" type="pres">
      <dgm:prSet presAssocID="{AD849232-AA4F-4D9F-B97B-1FF5D9A01D98}" presName="Ellipse"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A5549A93-C0A2-4545-AEE0-EB62ED7BD4AC}" type="pres">
      <dgm:prSet presAssocID="{AD849232-AA4F-4D9F-B97B-1FF5D9A01D98}" presName="L2TextContainer" presStyleLbl="revTx" presStyleIdx="2" presStyleCnt="8">
        <dgm:presLayoutVars>
          <dgm:bulletEnabled val="1"/>
        </dgm:presLayoutVars>
      </dgm:prSet>
      <dgm:spPr/>
    </dgm:pt>
    <dgm:pt modelId="{719BEDF9-89B7-402C-B310-CAE6569705C0}" type="pres">
      <dgm:prSet presAssocID="{AD849232-AA4F-4D9F-B97B-1FF5D9A01D98}" presName="L1TextContainer" presStyleLbl="revTx" presStyleIdx="3" presStyleCnt="8">
        <dgm:presLayoutVars>
          <dgm:chMax val="1"/>
          <dgm:chPref val="1"/>
          <dgm:bulletEnabled val="1"/>
        </dgm:presLayoutVars>
      </dgm:prSet>
      <dgm:spPr/>
    </dgm:pt>
    <dgm:pt modelId="{53937D39-D95E-4BAD-B2B0-0829B1013FE2}" type="pres">
      <dgm:prSet presAssocID="{AD849232-AA4F-4D9F-B97B-1FF5D9A01D98}" presName="ConnectLine" presStyleLbl="sibTrans1D1" presStyleIdx="1" presStyleCnt="4"/>
      <dgm:spPr>
        <a:noFill/>
        <a:ln w="12700" cap="flat" cmpd="sng" algn="ctr">
          <a:solidFill>
            <a:schemeClr val="accent5">
              <a:hueOff val="0"/>
              <a:satOff val="0"/>
              <a:lumOff val="0"/>
              <a:alphaOff val="0"/>
            </a:schemeClr>
          </a:solidFill>
          <a:prstDash val="dash"/>
          <a:miter lim="800000"/>
        </a:ln>
        <a:effectLst/>
      </dgm:spPr>
    </dgm:pt>
    <dgm:pt modelId="{96EB1577-369D-4711-BDA3-B0B2CDD561C6}" type="pres">
      <dgm:prSet presAssocID="{AD849232-AA4F-4D9F-B97B-1FF5D9A01D98}" presName="EmptyPlaceHolder" presStyleCnt="0"/>
      <dgm:spPr/>
    </dgm:pt>
    <dgm:pt modelId="{2AB10CDA-D62A-4E67-81D6-CEDA1283D00F}" type="pres">
      <dgm:prSet presAssocID="{63C39F58-8D71-47C9-B756-00088806D1B6}" presName="spaceBetweenRectangles" presStyleCnt="0"/>
      <dgm:spPr/>
    </dgm:pt>
    <dgm:pt modelId="{B5826D6A-C6C1-4586-8206-C2A099BB39A4}" type="pres">
      <dgm:prSet presAssocID="{925D89E5-438D-44D3-BE0F-1DBB86EFD220}" presName="composite" presStyleCnt="0"/>
      <dgm:spPr/>
    </dgm:pt>
    <dgm:pt modelId="{15A825B1-2D9B-4604-B861-A72843A29A5F}" type="pres">
      <dgm:prSet presAssocID="{925D89E5-438D-44D3-BE0F-1DBB86EFD220}" presName="ConnectorPoint" presStyleLbl="lnNode1" presStyleIdx="2"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8A308EDC-95D4-4CDC-B4AD-B550CD151A0A}" type="pres">
      <dgm:prSet presAssocID="{925D89E5-438D-44D3-BE0F-1DBB86EFD220}" presName="DropPinPlaceHolder" presStyleCnt="0"/>
      <dgm:spPr/>
    </dgm:pt>
    <dgm:pt modelId="{27E2AC66-BA4F-46D0-9A85-279C3CDF9624}" type="pres">
      <dgm:prSet presAssocID="{925D89E5-438D-44D3-BE0F-1DBB86EFD220}" presName="DropPin" presStyleLbl="alignNode1" presStyleIdx="2" presStyleCnt="4"/>
      <dgm:spPr/>
    </dgm:pt>
    <dgm:pt modelId="{78C4E8BE-DAC0-43AB-B155-D1A5A4DA734D}" type="pres">
      <dgm:prSet presAssocID="{925D89E5-438D-44D3-BE0F-1DBB86EFD220}" presName="Ellipse"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CC039C70-A4B9-43EF-81C5-0ED0CB6D2323}" type="pres">
      <dgm:prSet presAssocID="{925D89E5-438D-44D3-BE0F-1DBB86EFD220}" presName="L2TextContainer" presStyleLbl="revTx" presStyleIdx="4" presStyleCnt="8">
        <dgm:presLayoutVars>
          <dgm:bulletEnabled val="1"/>
        </dgm:presLayoutVars>
      </dgm:prSet>
      <dgm:spPr/>
    </dgm:pt>
    <dgm:pt modelId="{D903F1AE-A308-458D-95A7-BDDF5BFBB60D}" type="pres">
      <dgm:prSet presAssocID="{925D89E5-438D-44D3-BE0F-1DBB86EFD220}" presName="L1TextContainer" presStyleLbl="revTx" presStyleIdx="5" presStyleCnt="8">
        <dgm:presLayoutVars>
          <dgm:chMax val="1"/>
          <dgm:chPref val="1"/>
          <dgm:bulletEnabled val="1"/>
        </dgm:presLayoutVars>
      </dgm:prSet>
      <dgm:spPr/>
    </dgm:pt>
    <dgm:pt modelId="{22D67D60-6310-439F-96FF-23857B29F374}" type="pres">
      <dgm:prSet presAssocID="{925D89E5-438D-44D3-BE0F-1DBB86EFD220}" presName="ConnectLine" presStyleLbl="sibTrans1D1" presStyleIdx="2" presStyleCnt="4"/>
      <dgm:spPr>
        <a:noFill/>
        <a:ln w="12700" cap="flat" cmpd="sng" algn="ctr">
          <a:solidFill>
            <a:schemeClr val="accent5">
              <a:hueOff val="0"/>
              <a:satOff val="0"/>
              <a:lumOff val="0"/>
              <a:alphaOff val="0"/>
            </a:schemeClr>
          </a:solidFill>
          <a:prstDash val="dash"/>
          <a:miter lim="800000"/>
        </a:ln>
        <a:effectLst/>
      </dgm:spPr>
    </dgm:pt>
    <dgm:pt modelId="{8A4B70BD-4336-4DE9-A78B-9615A518DC49}" type="pres">
      <dgm:prSet presAssocID="{925D89E5-438D-44D3-BE0F-1DBB86EFD220}" presName="EmptyPlaceHolder" presStyleCnt="0"/>
      <dgm:spPr/>
    </dgm:pt>
    <dgm:pt modelId="{3F3451D9-D096-4EAB-B038-C3C3466394A8}" type="pres">
      <dgm:prSet presAssocID="{4170B915-A275-4AA7-BBA0-1C88899862F3}" presName="spaceBetweenRectangles" presStyleCnt="0"/>
      <dgm:spPr/>
    </dgm:pt>
    <dgm:pt modelId="{3DD22041-FDB7-4018-BFAC-FEEBB2F5042B}" type="pres">
      <dgm:prSet presAssocID="{167144C6-2EE3-4509-91C0-F636279DAD5D}" presName="composite" presStyleCnt="0"/>
      <dgm:spPr/>
    </dgm:pt>
    <dgm:pt modelId="{8196CC6F-C612-4070-AC27-5A3C53B7B41A}" type="pres">
      <dgm:prSet presAssocID="{167144C6-2EE3-4509-91C0-F636279DAD5D}" presName="ConnectorPoint" presStyleLbl="lnNode1" presStyleIdx="3"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BA7B1238-B4F8-42EA-AE96-18C32BC478DE}" type="pres">
      <dgm:prSet presAssocID="{167144C6-2EE3-4509-91C0-F636279DAD5D}" presName="DropPinPlaceHolder" presStyleCnt="0"/>
      <dgm:spPr/>
    </dgm:pt>
    <dgm:pt modelId="{DF9CB6E7-08CE-4DC1-B20D-9D39209EC488}" type="pres">
      <dgm:prSet presAssocID="{167144C6-2EE3-4509-91C0-F636279DAD5D}" presName="DropPin" presStyleLbl="alignNode1" presStyleIdx="3" presStyleCnt="4"/>
      <dgm:spPr/>
    </dgm:pt>
    <dgm:pt modelId="{7FCD3AA3-BF2F-4C67-84DA-B68931F8E486}" type="pres">
      <dgm:prSet presAssocID="{167144C6-2EE3-4509-91C0-F636279DAD5D}" presName="Ellipse"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E26521D4-41B9-4CC8-8866-3319413B3669}" type="pres">
      <dgm:prSet presAssocID="{167144C6-2EE3-4509-91C0-F636279DAD5D}" presName="L2TextContainer" presStyleLbl="revTx" presStyleIdx="6" presStyleCnt="8">
        <dgm:presLayoutVars>
          <dgm:bulletEnabled val="1"/>
        </dgm:presLayoutVars>
      </dgm:prSet>
      <dgm:spPr/>
    </dgm:pt>
    <dgm:pt modelId="{C9F7ACC4-CB87-43EB-8A38-11AEB782F486}" type="pres">
      <dgm:prSet presAssocID="{167144C6-2EE3-4509-91C0-F636279DAD5D}" presName="L1TextContainer" presStyleLbl="revTx" presStyleIdx="7" presStyleCnt="8">
        <dgm:presLayoutVars>
          <dgm:chMax val="1"/>
          <dgm:chPref val="1"/>
          <dgm:bulletEnabled val="1"/>
        </dgm:presLayoutVars>
      </dgm:prSet>
      <dgm:spPr/>
    </dgm:pt>
    <dgm:pt modelId="{0651E7BD-E63A-4151-B937-E5F2F7FA541D}" type="pres">
      <dgm:prSet presAssocID="{167144C6-2EE3-4509-91C0-F636279DAD5D}" presName="ConnectLine" presStyleLbl="sibTrans1D1" presStyleIdx="3" presStyleCnt="4"/>
      <dgm:spPr>
        <a:noFill/>
        <a:ln w="12700" cap="flat" cmpd="sng" algn="ctr">
          <a:solidFill>
            <a:schemeClr val="accent5">
              <a:hueOff val="0"/>
              <a:satOff val="0"/>
              <a:lumOff val="0"/>
              <a:alphaOff val="0"/>
            </a:schemeClr>
          </a:solidFill>
          <a:prstDash val="dash"/>
          <a:miter lim="800000"/>
        </a:ln>
        <a:effectLst/>
      </dgm:spPr>
    </dgm:pt>
    <dgm:pt modelId="{642371CC-CB72-4D75-B25E-DFAC9EA65E2D}" type="pres">
      <dgm:prSet presAssocID="{167144C6-2EE3-4509-91C0-F636279DAD5D}" presName="EmptyPlaceHolder" presStyleCnt="0"/>
      <dgm:spPr/>
    </dgm:pt>
  </dgm:ptLst>
  <dgm:cxnLst>
    <dgm:cxn modelId="{70B0D920-E8E3-4A54-9C0F-AE2BD2635F48}" type="presOf" srcId="{BCEC9FC9-0AE8-4C64-BCB6-CF890544349C}" destId="{44CBB40E-ADE8-489B-A25F-2B05ADAA7CB7}" srcOrd="0" destOrd="0" presId="urn:microsoft.com/office/officeart/2017/3/layout/DropPinTimeline"/>
    <dgm:cxn modelId="{C20C6422-FE24-452F-8083-A064F1451037}" type="presOf" srcId="{09F5C221-81CA-42DF-86A1-EF66FBC17B0E}" destId="{B47BEF7A-7B2D-449F-AA3E-AA2429742E96}" srcOrd="0" destOrd="0" presId="urn:microsoft.com/office/officeart/2017/3/layout/DropPinTimeline"/>
    <dgm:cxn modelId="{57359D2C-AFC8-48D0-B95C-F06BEB71792C}" type="presOf" srcId="{A48D30FB-3367-4BB5-911F-296A85D67848}" destId="{E26521D4-41B9-4CC8-8866-3319413B3669}" srcOrd="0" destOrd="0" presId="urn:microsoft.com/office/officeart/2017/3/layout/DropPinTimeline"/>
    <dgm:cxn modelId="{2364DA31-081A-4C4A-A7E4-52B714274A10}" type="presOf" srcId="{167144C6-2EE3-4509-91C0-F636279DAD5D}" destId="{C9F7ACC4-CB87-43EB-8A38-11AEB782F486}" srcOrd="0" destOrd="0" presId="urn:microsoft.com/office/officeart/2017/3/layout/DropPinTimeline"/>
    <dgm:cxn modelId="{F2FC786A-94CF-4457-B559-AFA4E80F84E9}" type="presOf" srcId="{7A9C4F80-8FF7-4412-8253-D9C208571F75}" destId="{A5549A93-C0A2-4545-AEE0-EB62ED7BD4AC}" srcOrd="0" destOrd="0" presId="urn:microsoft.com/office/officeart/2017/3/layout/DropPinTimeline"/>
    <dgm:cxn modelId="{B78B0679-2194-4891-929A-CACAE8D26E65}" type="presOf" srcId="{8A9B1DFE-3193-416E-88CC-C60B1A199676}" destId="{0E8A0A3E-70B8-4D10-BAD5-75F4D8210730}" srcOrd="0" destOrd="0" presId="urn:microsoft.com/office/officeart/2017/3/layout/DropPinTimeline"/>
    <dgm:cxn modelId="{46AD6896-CF14-4BBC-BD2B-71BE7CF84C62}" type="presOf" srcId="{AD849232-AA4F-4D9F-B97B-1FF5D9A01D98}" destId="{719BEDF9-89B7-402C-B310-CAE6569705C0}" srcOrd="0" destOrd="0" presId="urn:microsoft.com/office/officeart/2017/3/layout/DropPinTimeline"/>
    <dgm:cxn modelId="{4A67159C-44D5-4D18-B5F4-CBAD1C3597B9}" srcId="{8A9B1DFE-3193-416E-88CC-C60B1A199676}" destId="{AD849232-AA4F-4D9F-B97B-1FF5D9A01D98}" srcOrd="1" destOrd="0" parTransId="{A24E9F64-0AFC-4391-9052-3863C4BCD7F5}" sibTransId="{63C39F58-8D71-47C9-B756-00088806D1B6}"/>
    <dgm:cxn modelId="{ACAACEA1-F046-4508-93BE-1BB079A579ED}" srcId="{167144C6-2EE3-4509-91C0-F636279DAD5D}" destId="{A48D30FB-3367-4BB5-911F-296A85D67848}" srcOrd="0" destOrd="0" parTransId="{58E683EF-9427-445B-BDB3-83FCAF25F7C5}" sibTransId="{6C92B608-3D08-4D19-ACB6-87106BCCEB4B}"/>
    <dgm:cxn modelId="{F1064DB1-4E0B-4FEE-8362-06E335FD73CB}" type="presOf" srcId="{8093306E-9B2E-46CB-ADFE-9C56FDA69961}" destId="{CC039C70-A4B9-43EF-81C5-0ED0CB6D2323}" srcOrd="0" destOrd="0" presId="urn:microsoft.com/office/officeart/2017/3/layout/DropPinTimeline"/>
    <dgm:cxn modelId="{46FE4FB4-38D5-467F-A8AC-14D957811F4D}" srcId="{AD849232-AA4F-4D9F-B97B-1FF5D9A01D98}" destId="{7A9C4F80-8FF7-4412-8253-D9C208571F75}" srcOrd="0" destOrd="0" parTransId="{5C6A8209-C251-4176-A646-7B13AE00577F}" sibTransId="{4D88459D-3F41-4DD1-9098-9BD58EC586FC}"/>
    <dgm:cxn modelId="{90F36DC1-27B1-410C-8EE7-750115614A8C}" type="presOf" srcId="{925D89E5-438D-44D3-BE0F-1DBB86EFD220}" destId="{D903F1AE-A308-458D-95A7-BDDF5BFBB60D}" srcOrd="0" destOrd="0" presId="urn:microsoft.com/office/officeart/2017/3/layout/DropPinTimeline"/>
    <dgm:cxn modelId="{0375B6D6-3D36-4DBB-9D33-D1672D1E0C0D}" srcId="{925D89E5-438D-44D3-BE0F-1DBB86EFD220}" destId="{8093306E-9B2E-46CB-ADFE-9C56FDA69961}" srcOrd="0" destOrd="0" parTransId="{314983BE-BDA5-4A70-8820-E12C4EC72BB7}" sibTransId="{45E90DB0-9523-4A4E-BA03-67D155D7C21E}"/>
    <dgm:cxn modelId="{099AD4DA-146B-4408-BB77-F707BC0721D4}" srcId="{8A9B1DFE-3193-416E-88CC-C60B1A199676}" destId="{BCEC9FC9-0AE8-4C64-BCB6-CF890544349C}" srcOrd="0" destOrd="0" parTransId="{AC8DCC6E-E594-43DC-8A94-F03EE13F50E8}" sibTransId="{BBB475F8-C7D0-4934-B87B-E8E25CBE9FD4}"/>
    <dgm:cxn modelId="{E46F7ADE-1B1F-45B5-B774-7EE906093E6A}" srcId="{BCEC9FC9-0AE8-4C64-BCB6-CF890544349C}" destId="{09F5C221-81CA-42DF-86A1-EF66FBC17B0E}" srcOrd="0" destOrd="0" parTransId="{B2088640-F559-4D4B-97D2-6ABBBBB1D84B}" sibTransId="{F75FCECD-BC99-4608-BEB3-5864DFBF6ACD}"/>
    <dgm:cxn modelId="{3ADA00F3-A34C-4679-ABF1-7C28EBFBF521}" srcId="{8A9B1DFE-3193-416E-88CC-C60B1A199676}" destId="{167144C6-2EE3-4509-91C0-F636279DAD5D}" srcOrd="3" destOrd="0" parTransId="{CDA101E8-5596-4830-81EB-8FF4638DE455}" sibTransId="{FC60A260-BC52-49C3-96ED-73F69CB1B30C}"/>
    <dgm:cxn modelId="{2C219CFB-EF75-4F60-BAF4-8F9B7892EBC3}" srcId="{8A9B1DFE-3193-416E-88CC-C60B1A199676}" destId="{925D89E5-438D-44D3-BE0F-1DBB86EFD220}" srcOrd="2" destOrd="0" parTransId="{E659FA14-CC24-4F96-A576-5686563EA6C4}" sibTransId="{4170B915-A275-4AA7-BBA0-1C88899862F3}"/>
    <dgm:cxn modelId="{426F1B7F-E6D6-4DF3-8559-2D6ADF3CA4CB}" type="presParOf" srcId="{0E8A0A3E-70B8-4D10-BAD5-75F4D8210730}" destId="{EF2E744E-5253-4505-B2D3-073C600CE23C}" srcOrd="0" destOrd="0" presId="urn:microsoft.com/office/officeart/2017/3/layout/DropPinTimeline"/>
    <dgm:cxn modelId="{E734EF51-DFC7-4137-BF0B-5F34718EFA1D}" type="presParOf" srcId="{0E8A0A3E-70B8-4D10-BAD5-75F4D8210730}" destId="{5F45D4EF-6AF8-4B2C-80D7-19A7C77E6AF0}" srcOrd="1" destOrd="0" presId="urn:microsoft.com/office/officeart/2017/3/layout/DropPinTimeline"/>
    <dgm:cxn modelId="{1B6F4BF9-3FD9-4276-AD7C-8F528000FC07}" type="presParOf" srcId="{5F45D4EF-6AF8-4B2C-80D7-19A7C77E6AF0}" destId="{651B91C8-5BC8-42E8-ADFD-C50FAB3EE125}" srcOrd="0" destOrd="0" presId="urn:microsoft.com/office/officeart/2017/3/layout/DropPinTimeline"/>
    <dgm:cxn modelId="{851B9E5D-415E-4FA9-9359-94C282946A6A}" type="presParOf" srcId="{651B91C8-5BC8-42E8-ADFD-C50FAB3EE125}" destId="{A73CF95B-8A58-4D68-9319-6DF135152533}" srcOrd="0" destOrd="0" presId="urn:microsoft.com/office/officeart/2017/3/layout/DropPinTimeline"/>
    <dgm:cxn modelId="{DA0D226F-1055-4330-BC55-E89A126ECAA4}" type="presParOf" srcId="{651B91C8-5BC8-42E8-ADFD-C50FAB3EE125}" destId="{8C447058-C9E1-48A7-8F20-76A6D1B79E4D}" srcOrd="1" destOrd="0" presId="urn:microsoft.com/office/officeart/2017/3/layout/DropPinTimeline"/>
    <dgm:cxn modelId="{BC5A503B-8586-46E3-B502-D05C39BE1BA8}" type="presParOf" srcId="{8C447058-C9E1-48A7-8F20-76A6D1B79E4D}" destId="{CC42DE9C-B79E-442E-90F2-BF002DEA4D48}" srcOrd="0" destOrd="0" presId="urn:microsoft.com/office/officeart/2017/3/layout/DropPinTimeline"/>
    <dgm:cxn modelId="{43B688B0-F3E0-4E69-B885-2850A276BC2F}" type="presParOf" srcId="{8C447058-C9E1-48A7-8F20-76A6D1B79E4D}" destId="{5BAEB633-1A88-455D-B84F-7C617A3C54D4}" srcOrd="1" destOrd="0" presId="urn:microsoft.com/office/officeart/2017/3/layout/DropPinTimeline"/>
    <dgm:cxn modelId="{02291647-A503-4102-98CD-E96757C32456}" type="presParOf" srcId="{651B91C8-5BC8-42E8-ADFD-C50FAB3EE125}" destId="{B47BEF7A-7B2D-449F-AA3E-AA2429742E96}" srcOrd="2" destOrd="0" presId="urn:microsoft.com/office/officeart/2017/3/layout/DropPinTimeline"/>
    <dgm:cxn modelId="{C97FEFA3-8B53-459C-85A1-D1DBAF52C81E}" type="presParOf" srcId="{651B91C8-5BC8-42E8-ADFD-C50FAB3EE125}" destId="{44CBB40E-ADE8-489B-A25F-2B05ADAA7CB7}" srcOrd="3" destOrd="0" presId="urn:microsoft.com/office/officeart/2017/3/layout/DropPinTimeline"/>
    <dgm:cxn modelId="{2711FB98-3F37-400E-B0A5-632ED00E8259}" type="presParOf" srcId="{651B91C8-5BC8-42E8-ADFD-C50FAB3EE125}" destId="{3F2A7C1A-7D78-4461-9AEA-52197A2D1549}" srcOrd="4" destOrd="0" presId="urn:microsoft.com/office/officeart/2017/3/layout/DropPinTimeline"/>
    <dgm:cxn modelId="{1A60753B-5AFE-4CF1-BDD9-1C3142A31E4A}" type="presParOf" srcId="{651B91C8-5BC8-42E8-ADFD-C50FAB3EE125}" destId="{64A54099-788E-4088-8109-B39EAAB44456}" srcOrd="5" destOrd="0" presId="urn:microsoft.com/office/officeart/2017/3/layout/DropPinTimeline"/>
    <dgm:cxn modelId="{E0C9EEF5-95D0-4472-BE6D-9B7923EC8AE9}" type="presParOf" srcId="{5F45D4EF-6AF8-4B2C-80D7-19A7C77E6AF0}" destId="{745E8A72-8279-436E-B600-D5CE2ACD6056}" srcOrd="1" destOrd="0" presId="urn:microsoft.com/office/officeart/2017/3/layout/DropPinTimeline"/>
    <dgm:cxn modelId="{229CBCDD-5A90-4661-AA98-8115F2B9EDF4}" type="presParOf" srcId="{5F45D4EF-6AF8-4B2C-80D7-19A7C77E6AF0}" destId="{57036C31-8EAD-4BCF-BFDD-598654D34682}" srcOrd="2" destOrd="0" presId="urn:microsoft.com/office/officeart/2017/3/layout/DropPinTimeline"/>
    <dgm:cxn modelId="{D84CC402-A7C8-4C6A-AADF-F094C7C828B2}" type="presParOf" srcId="{57036C31-8EAD-4BCF-BFDD-598654D34682}" destId="{AC728D75-B281-4F56-B6FB-8E0775E087C3}" srcOrd="0" destOrd="0" presId="urn:microsoft.com/office/officeart/2017/3/layout/DropPinTimeline"/>
    <dgm:cxn modelId="{293E36C3-0C08-40D3-B1C3-5C55C77536AB}" type="presParOf" srcId="{57036C31-8EAD-4BCF-BFDD-598654D34682}" destId="{3C17AD10-095F-45F0-BC58-6F9F3EFE361B}" srcOrd="1" destOrd="0" presId="urn:microsoft.com/office/officeart/2017/3/layout/DropPinTimeline"/>
    <dgm:cxn modelId="{9BAE42A8-6B2D-46CA-9513-AF458A8052B2}" type="presParOf" srcId="{3C17AD10-095F-45F0-BC58-6F9F3EFE361B}" destId="{2F4335A9-A514-4C95-BFE2-7EA05C9F29D0}" srcOrd="0" destOrd="0" presId="urn:microsoft.com/office/officeart/2017/3/layout/DropPinTimeline"/>
    <dgm:cxn modelId="{C3563998-9581-48FA-8706-7B2743553311}" type="presParOf" srcId="{3C17AD10-095F-45F0-BC58-6F9F3EFE361B}" destId="{1A6C044B-BB90-41C2-A97B-A2398E3BCB7C}" srcOrd="1" destOrd="0" presId="urn:microsoft.com/office/officeart/2017/3/layout/DropPinTimeline"/>
    <dgm:cxn modelId="{2A588A0F-7FEC-4A1C-B7CD-852914C1FDB2}" type="presParOf" srcId="{57036C31-8EAD-4BCF-BFDD-598654D34682}" destId="{A5549A93-C0A2-4545-AEE0-EB62ED7BD4AC}" srcOrd="2" destOrd="0" presId="urn:microsoft.com/office/officeart/2017/3/layout/DropPinTimeline"/>
    <dgm:cxn modelId="{010B6A3D-AC69-4C24-9D36-C0687B3CB8EC}" type="presParOf" srcId="{57036C31-8EAD-4BCF-BFDD-598654D34682}" destId="{719BEDF9-89B7-402C-B310-CAE6569705C0}" srcOrd="3" destOrd="0" presId="urn:microsoft.com/office/officeart/2017/3/layout/DropPinTimeline"/>
    <dgm:cxn modelId="{3E9BEEE9-F025-44A0-9DCF-70EDB3FA2772}" type="presParOf" srcId="{57036C31-8EAD-4BCF-BFDD-598654D34682}" destId="{53937D39-D95E-4BAD-B2B0-0829B1013FE2}" srcOrd="4" destOrd="0" presId="urn:microsoft.com/office/officeart/2017/3/layout/DropPinTimeline"/>
    <dgm:cxn modelId="{C4AD79F5-81DA-4772-AEDE-C9758FF00100}" type="presParOf" srcId="{57036C31-8EAD-4BCF-BFDD-598654D34682}" destId="{96EB1577-369D-4711-BDA3-B0B2CDD561C6}" srcOrd="5" destOrd="0" presId="urn:microsoft.com/office/officeart/2017/3/layout/DropPinTimeline"/>
    <dgm:cxn modelId="{B970D262-91E4-4B2E-851A-E82519F84B18}" type="presParOf" srcId="{5F45D4EF-6AF8-4B2C-80D7-19A7C77E6AF0}" destId="{2AB10CDA-D62A-4E67-81D6-CEDA1283D00F}" srcOrd="3" destOrd="0" presId="urn:microsoft.com/office/officeart/2017/3/layout/DropPinTimeline"/>
    <dgm:cxn modelId="{80E42E17-4D48-41BB-A06D-169E106BF068}" type="presParOf" srcId="{5F45D4EF-6AF8-4B2C-80D7-19A7C77E6AF0}" destId="{B5826D6A-C6C1-4586-8206-C2A099BB39A4}" srcOrd="4" destOrd="0" presId="urn:microsoft.com/office/officeart/2017/3/layout/DropPinTimeline"/>
    <dgm:cxn modelId="{9AC064B2-69FC-4350-8DE7-CE5387D424F5}" type="presParOf" srcId="{B5826D6A-C6C1-4586-8206-C2A099BB39A4}" destId="{15A825B1-2D9B-4604-B861-A72843A29A5F}" srcOrd="0" destOrd="0" presId="urn:microsoft.com/office/officeart/2017/3/layout/DropPinTimeline"/>
    <dgm:cxn modelId="{AE61DF33-E9FF-477F-844B-02F6E2CEBF89}" type="presParOf" srcId="{B5826D6A-C6C1-4586-8206-C2A099BB39A4}" destId="{8A308EDC-95D4-4CDC-B4AD-B550CD151A0A}" srcOrd="1" destOrd="0" presId="urn:microsoft.com/office/officeart/2017/3/layout/DropPinTimeline"/>
    <dgm:cxn modelId="{E087B341-F677-491D-8D6F-49D7AAB8845C}" type="presParOf" srcId="{8A308EDC-95D4-4CDC-B4AD-B550CD151A0A}" destId="{27E2AC66-BA4F-46D0-9A85-279C3CDF9624}" srcOrd="0" destOrd="0" presId="urn:microsoft.com/office/officeart/2017/3/layout/DropPinTimeline"/>
    <dgm:cxn modelId="{0C63E82F-C759-4CF2-BA11-4CE44755888A}" type="presParOf" srcId="{8A308EDC-95D4-4CDC-B4AD-B550CD151A0A}" destId="{78C4E8BE-DAC0-43AB-B155-D1A5A4DA734D}" srcOrd="1" destOrd="0" presId="urn:microsoft.com/office/officeart/2017/3/layout/DropPinTimeline"/>
    <dgm:cxn modelId="{AF3C22E8-A579-4386-A263-4A98B9F7522E}" type="presParOf" srcId="{B5826D6A-C6C1-4586-8206-C2A099BB39A4}" destId="{CC039C70-A4B9-43EF-81C5-0ED0CB6D2323}" srcOrd="2" destOrd="0" presId="urn:microsoft.com/office/officeart/2017/3/layout/DropPinTimeline"/>
    <dgm:cxn modelId="{99B7E6E8-7181-4C1E-8097-AA86C1304ACF}" type="presParOf" srcId="{B5826D6A-C6C1-4586-8206-C2A099BB39A4}" destId="{D903F1AE-A308-458D-95A7-BDDF5BFBB60D}" srcOrd="3" destOrd="0" presId="urn:microsoft.com/office/officeart/2017/3/layout/DropPinTimeline"/>
    <dgm:cxn modelId="{D16802A4-129D-47B3-9FD8-011548ED61E2}" type="presParOf" srcId="{B5826D6A-C6C1-4586-8206-C2A099BB39A4}" destId="{22D67D60-6310-439F-96FF-23857B29F374}" srcOrd="4" destOrd="0" presId="urn:microsoft.com/office/officeart/2017/3/layout/DropPinTimeline"/>
    <dgm:cxn modelId="{9F11DF00-88B9-4E29-90BF-EB79A2AB1F73}" type="presParOf" srcId="{B5826D6A-C6C1-4586-8206-C2A099BB39A4}" destId="{8A4B70BD-4336-4DE9-A78B-9615A518DC49}" srcOrd="5" destOrd="0" presId="urn:microsoft.com/office/officeart/2017/3/layout/DropPinTimeline"/>
    <dgm:cxn modelId="{07994184-91BB-4AB3-B001-759442E699A7}" type="presParOf" srcId="{5F45D4EF-6AF8-4B2C-80D7-19A7C77E6AF0}" destId="{3F3451D9-D096-4EAB-B038-C3C3466394A8}" srcOrd="5" destOrd="0" presId="urn:microsoft.com/office/officeart/2017/3/layout/DropPinTimeline"/>
    <dgm:cxn modelId="{D935231C-31AB-474D-97BB-78C71318C602}" type="presParOf" srcId="{5F45D4EF-6AF8-4B2C-80D7-19A7C77E6AF0}" destId="{3DD22041-FDB7-4018-BFAC-FEEBB2F5042B}" srcOrd="6" destOrd="0" presId="urn:microsoft.com/office/officeart/2017/3/layout/DropPinTimeline"/>
    <dgm:cxn modelId="{BD6E2FB7-FFC9-454A-95E5-7BA0646A9B9F}" type="presParOf" srcId="{3DD22041-FDB7-4018-BFAC-FEEBB2F5042B}" destId="{8196CC6F-C612-4070-AC27-5A3C53B7B41A}" srcOrd="0" destOrd="0" presId="urn:microsoft.com/office/officeart/2017/3/layout/DropPinTimeline"/>
    <dgm:cxn modelId="{88ED6530-5C84-4B69-B328-08F795EAC763}" type="presParOf" srcId="{3DD22041-FDB7-4018-BFAC-FEEBB2F5042B}" destId="{BA7B1238-B4F8-42EA-AE96-18C32BC478DE}" srcOrd="1" destOrd="0" presId="urn:microsoft.com/office/officeart/2017/3/layout/DropPinTimeline"/>
    <dgm:cxn modelId="{D02720F6-8630-4A11-930A-85C18DC8A346}" type="presParOf" srcId="{BA7B1238-B4F8-42EA-AE96-18C32BC478DE}" destId="{DF9CB6E7-08CE-4DC1-B20D-9D39209EC488}" srcOrd="0" destOrd="0" presId="urn:microsoft.com/office/officeart/2017/3/layout/DropPinTimeline"/>
    <dgm:cxn modelId="{C673FE90-3F00-4975-B8E9-A015B0D418E5}" type="presParOf" srcId="{BA7B1238-B4F8-42EA-AE96-18C32BC478DE}" destId="{7FCD3AA3-BF2F-4C67-84DA-B68931F8E486}" srcOrd="1" destOrd="0" presId="urn:microsoft.com/office/officeart/2017/3/layout/DropPinTimeline"/>
    <dgm:cxn modelId="{6F3EF5B3-10FD-4FFE-ACBD-315BF616C500}" type="presParOf" srcId="{3DD22041-FDB7-4018-BFAC-FEEBB2F5042B}" destId="{E26521D4-41B9-4CC8-8866-3319413B3669}" srcOrd="2" destOrd="0" presId="urn:microsoft.com/office/officeart/2017/3/layout/DropPinTimeline"/>
    <dgm:cxn modelId="{AABFD831-B84C-4692-813E-B5C6BEC26AA7}" type="presParOf" srcId="{3DD22041-FDB7-4018-BFAC-FEEBB2F5042B}" destId="{C9F7ACC4-CB87-43EB-8A38-11AEB782F486}" srcOrd="3" destOrd="0" presId="urn:microsoft.com/office/officeart/2017/3/layout/DropPinTimeline"/>
    <dgm:cxn modelId="{2AF7B3F4-37A4-4E8C-9281-37E4346D7899}" type="presParOf" srcId="{3DD22041-FDB7-4018-BFAC-FEEBB2F5042B}" destId="{0651E7BD-E63A-4151-B937-E5F2F7FA541D}" srcOrd="4" destOrd="0" presId="urn:microsoft.com/office/officeart/2017/3/layout/DropPinTimeline"/>
    <dgm:cxn modelId="{CCFB04E2-7449-47F1-9031-D46B55675C79}" type="presParOf" srcId="{3DD22041-FDB7-4018-BFAC-FEEBB2F5042B}" destId="{642371CC-CB72-4D75-B25E-DFAC9EA65E2D}"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FD5B64-19F0-4182-A0EB-AF12C39F27BC}" type="doc">
      <dgm:prSet loTypeId="urn:microsoft.com/office/officeart/2018/2/layout/IconVerticalSolidList" loCatId="icon" qsTypeId="urn:microsoft.com/office/officeart/2005/8/quickstyle/simple5" qsCatId="simple" csTypeId="urn:microsoft.com/office/officeart/2005/8/colors/colorful1" csCatId="colorful" phldr="1"/>
      <dgm:spPr/>
      <dgm:t>
        <a:bodyPr/>
        <a:lstStyle/>
        <a:p>
          <a:endParaRPr lang="en-US"/>
        </a:p>
      </dgm:t>
    </dgm:pt>
    <dgm:pt modelId="{7F44DDD6-9BE6-40F9-B4D2-479E2D48DAFD}">
      <dgm:prSet/>
      <dgm:spPr/>
      <dgm:t>
        <a:bodyPr/>
        <a:lstStyle/>
        <a:p>
          <a:pPr>
            <a:lnSpc>
              <a:spcPct val="100000"/>
            </a:lnSpc>
          </a:pPr>
          <a:r>
            <a:rPr lang="en-US"/>
            <a:t>Student Success</a:t>
          </a:r>
        </a:p>
      </dgm:t>
    </dgm:pt>
    <dgm:pt modelId="{94A2296F-F0D2-489A-AD1C-01FBB2173AB4}" type="parTrans" cxnId="{51A7E225-175D-405B-AA06-52446E7E4465}">
      <dgm:prSet/>
      <dgm:spPr/>
      <dgm:t>
        <a:bodyPr/>
        <a:lstStyle/>
        <a:p>
          <a:endParaRPr lang="en-US"/>
        </a:p>
      </dgm:t>
    </dgm:pt>
    <dgm:pt modelId="{06A4B531-A564-4CAC-BF25-40833006B34D}" type="sibTrans" cxnId="{51A7E225-175D-405B-AA06-52446E7E4465}">
      <dgm:prSet/>
      <dgm:spPr/>
      <dgm:t>
        <a:bodyPr/>
        <a:lstStyle/>
        <a:p>
          <a:endParaRPr lang="en-US"/>
        </a:p>
      </dgm:t>
    </dgm:pt>
    <dgm:pt modelId="{2C2AEEA3-BC01-430D-9F6B-F50DEB2CBAC7}">
      <dgm:prSet/>
      <dgm:spPr/>
      <dgm:t>
        <a:bodyPr/>
        <a:lstStyle/>
        <a:p>
          <a:pPr>
            <a:lnSpc>
              <a:spcPct val="100000"/>
            </a:lnSpc>
          </a:pPr>
          <a:r>
            <a:rPr lang="en-US">
              <a:latin typeface="Calibri Light" panose="020F0302020204030204"/>
            </a:rPr>
            <a:t>Organizational</a:t>
          </a:r>
          <a:r>
            <a:rPr lang="en-US"/>
            <a:t> Excellence</a:t>
          </a:r>
        </a:p>
      </dgm:t>
    </dgm:pt>
    <dgm:pt modelId="{54E90D9C-5B64-4C9A-8692-EE3D45E37B13}" type="parTrans" cxnId="{14017FB6-D02E-41DD-B6A9-F77417F58A66}">
      <dgm:prSet/>
      <dgm:spPr/>
      <dgm:t>
        <a:bodyPr/>
        <a:lstStyle/>
        <a:p>
          <a:endParaRPr lang="en-US"/>
        </a:p>
      </dgm:t>
    </dgm:pt>
    <dgm:pt modelId="{CC600C68-8B8C-4E5C-B312-B174FF0D9BFC}" type="sibTrans" cxnId="{14017FB6-D02E-41DD-B6A9-F77417F58A66}">
      <dgm:prSet/>
      <dgm:spPr/>
      <dgm:t>
        <a:bodyPr/>
        <a:lstStyle/>
        <a:p>
          <a:endParaRPr lang="en-US"/>
        </a:p>
      </dgm:t>
    </dgm:pt>
    <dgm:pt modelId="{09C6D79D-C58B-401F-AB2B-0B15BCCEF9BD}" type="pres">
      <dgm:prSet presAssocID="{DBFD5B64-19F0-4182-A0EB-AF12C39F27BC}" presName="root" presStyleCnt="0">
        <dgm:presLayoutVars>
          <dgm:dir/>
          <dgm:resizeHandles val="exact"/>
        </dgm:presLayoutVars>
      </dgm:prSet>
      <dgm:spPr/>
    </dgm:pt>
    <dgm:pt modelId="{831F9ADA-B048-468F-A2FE-51064ED53132}" type="pres">
      <dgm:prSet presAssocID="{7F44DDD6-9BE6-40F9-B4D2-479E2D48DAFD}" presName="compNode" presStyleCnt="0"/>
      <dgm:spPr/>
    </dgm:pt>
    <dgm:pt modelId="{C309E5F8-1305-4D40-9EE5-D1CEAF0A9DD4}" type="pres">
      <dgm:prSet presAssocID="{7F44DDD6-9BE6-40F9-B4D2-479E2D48DAFD}" presName="bgRect" presStyleLbl="bgShp" presStyleIdx="0" presStyleCnt="2"/>
      <dgm:spPr/>
    </dgm:pt>
    <dgm:pt modelId="{120D2883-E96D-4024-BAAB-7161FF661903}" type="pres">
      <dgm:prSet presAssocID="{7F44DDD6-9BE6-40F9-B4D2-479E2D48DAF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ibbon"/>
        </a:ext>
      </dgm:extLst>
    </dgm:pt>
    <dgm:pt modelId="{83BC4B0B-BE62-4157-941E-BD6BD5A66A8D}" type="pres">
      <dgm:prSet presAssocID="{7F44DDD6-9BE6-40F9-B4D2-479E2D48DAFD}" presName="spaceRect" presStyleCnt="0"/>
      <dgm:spPr/>
    </dgm:pt>
    <dgm:pt modelId="{4982B1AB-AE55-48EA-9C3D-3A0A06DA1B55}" type="pres">
      <dgm:prSet presAssocID="{7F44DDD6-9BE6-40F9-B4D2-479E2D48DAFD}" presName="parTx" presStyleLbl="revTx" presStyleIdx="0" presStyleCnt="2">
        <dgm:presLayoutVars>
          <dgm:chMax val="0"/>
          <dgm:chPref val="0"/>
        </dgm:presLayoutVars>
      </dgm:prSet>
      <dgm:spPr/>
    </dgm:pt>
    <dgm:pt modelId="{E84E2303-A126-4762-8FFE-695C634C4E48}" type="pres">
      <dgm:prSet presAssocID="{06A4B531-A564-4CAC-BF25-40833006B34D}" presName="sibTrans" presStyleCnt="0"/>
      <dgm:spPr/>
    </dgm:pt>
    <dgm:pt modelId="{09EA4D5B-668E-4C3F-9A1F-A13C7DCCF3A8}" type="pres">
      <dgm:prSet presAssocID="{2C2AEEA3-BC01-430D-9F6B-F50DEB2CBAC7}" presName="compNode" presStyleCnt="0"/>
      <dgm:spPr/>
    </dgm:pt>
    <dgm:pt modelId="{E009DBBE-E2F6-4BE1-97C0-87764FC72CFB}" type="pres">
      <dgm:prSet presAssocID="{2C2AEEA3-BC01-430D-9F6B-F50DEB2CBAC7}" presName="bgRect" presStyleLbl="bgShp" presStyleIdx="1" presStyleCnt="2"/>
      <dgm:spPr/>
    </dgm:pt>
    <dgm:pt modelId="{44396C75-1100-4D78-85DE-58BD5663882D}" type="pres">
      <dgm:prSet presAssocID="{2C2AEEA3-BC01-430D-9F6B-F50DEB2CBAC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s"/>
        </a:ext>
      </dgm:extLst>
    </dgm:pt>
    <dgm:pt modelId="{CF7F09D3-63B8-441F-9D39-EE8EDFDF8343}" type="pres">
      <dgm:prSet presAssocID="{2C2AEEA3-BC01-430D-9F6B-F50DEB2CBAC7}" presName="spaceRect" presStyleCnt="0"/>
      <dgm:spPr/>
    </dgm:pt>
    <dgm:pt modelId="{08AAB889-9617-4DA8-9123-35738F349E0D}" type="pres">
      <dgm:prSet presAssocID="{2C2AEEA3-BC01-430D-9F6B-F50DEB2CBAC7}" presName="parTx" presStyleLbl="revTx" presStyleIdx="1" presStyleCnt="2">
        <dgm:presLayoutVars>
          <dgm:chMax val="0"/>
          <dgm:chPref val="0"/>
        </dgm:presLayoutVars>
      </dgm:prSet>
      <dgm:spPr/>
    </dgm:pt>
  </dgm:ptLst>
  <dgm:cxnLst>
    <dgm:cxn modelId="{56344A03-7C45-4AB3-A16C-79D35B1341E0}" type="presOf" srcId="{2C2AEEA3-BC01-430D-9F6B-F50DEB2CBAC7}" destId="{08AAB889-9617-4DA8-9123-35738F349E0D}" srcOrd="0" destOrd="0" presId="urn:microsoft.com/office/officeart/2018/2/layout/IconVerticalSolidList"/>
    <dgm:cxn modelId="{51A7E225-175D-405B-AA06-52446E7E4465}" srcId="{DBFD5B64-19F0-4182-A0EB-AF12C39F27BC}" destId="{7F44DDD6-9BE6-40F9-B4D2-479E2D48DAFD}" srcOrd="0" destOrd="0" parTransId="{94A2296F-F0D2-489A-AD1C-01FBB2173AB4}" sibTransId="{06A4B531-A564-4CAC-BF25-40833006B34D}"/>
    <dgm:cxn modelId="{03407B64-64E1-4F5F-A7D2-BF4DD99977EE}" type="presOf" srcId="{DBFD5B64-19F0-4182-A0EB-AF12C39F27BC}" destId="{09C6D79D-C58B-401F-AB2B-0B15BCCEF9BD}" srcOrd="0" destOrd="0" presId="urn:microsoft.com/office/officeart/2018/2/layout/IconVerticalSolidList"/>
    <dgm:cxn modelId="{14017FB6-D02E-41DD-B6A9-F77417F58A66}" srcId="{DBFD5B64-19F0-4182-A0EB-AF12C39F27BC}" destId="{2C2AEEA3-BC01-430D-9F6B-F50DEB2CBAC7}" srcOrd="1" destOrd="0" parTransId="{54E90D9C-5B64-4C9A-8692-EE3D45E37B13}" sibTransId="{CC600C68-8B8C-4E5C-B312-B174FF0D9BFC}"/>
    <dgm:cxn modelId="{A2F8D3E0-5195-491F-B065-440B547F3F79}" type="presOf" srcId="{7F44DDD6-9BE6-40F9-B4D2-479E2D48DAFD}" destId="{4982B1AB-AE55-48EA-9C3D-3A0A06DA1B55}" srcOrd="0" destOrd="0" presId="urn:microsoft.com/office/officeart/2018/2/layout/IconVerticalSolidList"/>
    <dgm:cxn modelId="{E540646A-6903-4E38-B3C1-9864846C65BD}" type="presParOf" srcId="{09C6D79D-C58B-401F-AB2B-0B15BCCEF9BD}" destId="{831F9ADA-B048-468F-A2FE-51064ED53132}" srcOrd="0" destOrd="0" presId="urn:microsoft.com/office/officeart/2018/2/layout/IconVerticalSolidList"/>
    <dgm:cxn modelId="{A088D409-2CA6-457D-9CFB-D009E7766FC2}" type="presParOf" srcId="{831F9ADA-B048-468F-A2FE-51064ED53132}" destId="{C309E5F8-1305-4D40-9EE5-D1CEAF0A9DD4}" srcOrd="0" destOrd="0" presId="urn:microsoft.com/office/officeart/2018/2/layout/IconVerticalSolidList"/>
    <dgm:cxn modelId="{C888D4F2-584C-40D0-B076-CD86BA25CE40}" type="presParOf" srcId="{831F9ADA-B048-468F-A2FE-51064ED53132}" destId="{120D2883-E96D-4024-BAAB-7161FF661903}" srcOrd="1" destOrd="0" presId="urn:microsoft.com/office/officeart/2018/2/layout/IconVerticalSolidList"/>
    <dgm:cxn modelId="{B25E9E47-CB8F-4BF5-B452-0FFCA1FBE96B}" type="presParOf" srcId="{831F9ADA-B048-468F-A2FE-51064ED53132}" destId="{83BC4B0B-BE62-4157-941E-BD6BD5A66A8D}" srcOrd="2" destOrd="0" presId="urn:microsoft.com/office/officeart/2018/2/layout/IconVerticalSolidList"/>
    <dgm:cxn modelId="{57C1C0B0-C75B-450A-A1B6-6474E1E5057C}" type="presParOf" srcId="{831F9ADA-B048-468F-A2FE-51064ED53132}" destId="{4982B1AB-AE55-48EA-9C3D-3A0A06DA1B55}" srcOrd="3" destOrd="0" presId="urn:microsoft.com/office/officeart/2018/2/layout/IconVerticalSolidList"/>
    <dgm:cxn modelId="{244B977B-934D-4262-B72A-356EA20F64AF}" type="presParOf" srcId="{09C6D79D-C58B-401F-AB2B-0B15BCCEF9BD}" destId="{E84E2303-A126-4762-8FFE-695C634C4E48}" srcOrd="1" destOrd="0" presId="urn:microsoft.com/office/officeart/2018/2/layout/IconVerticalSolidList"/>
    <dgm:cxn modelId="{77BE5E7B-BEDB-4819-884A-AE36C1446F8E}" type="presParOf" srcId="{09C6D79D-C58B-401F-AB2B-0B15BCCEF9BD}" destId="{09EA4D5B-668E-4C3F-9A1F-A13C7DCCF3A8}" srcOrd="2" destOrd="0" presId="urn:microsoft.com/office/officeart/2018/2/layout/IconVerticalSolidList"/>
    <dgm:cxn modelId="{CA54BFD9-2E3F-4985-81CE-DA90B15EC2DD}" type="presParOf" srcId="{09EA4D5B-668E-4C3F-9A1F-A13C7DCCF3A8}" destId="{E009DBBE-E2F6-4BE1-97C0-87764FC72CFB}" srcOrd="0" destOrd="0" presId="urn:microsoft.com/office/officeart/2018/2/layout/IconVerticalSolidList"/>
    <dgm:cxn modelId="{0B1573F2-BE12-4867-ABDA-4DEE958FF939}" type="presParOf" srcId="{09EA4D5B-668E-4C3F-9A1F-A13C7DCCF3A8}" destId="{44396C75-1100-4D78-85DE-58BD5663882D}" srcOrd="1" destOrd="0" presId="urn:microsoft.com/office/officeart/2018/2/layout/IconVerticalSolidList"/>
    <dgm:cxn modelId="{98EFCD15-33AC-4D45-9EA7-CD68399D881E}" type="presParOf" srcId="{09EA4D5B-668E-4C3F-9A1F-A13C7DCCF3A8}" destId="{CF7F09D3-63B8-441F-9D39-EE8EDFDF8343}" srcOrd="2" destOrd="0" presId="urn:microsoft.com/office/officeart/2018/2/layout/IconVerticalSolidList"/>
    <dgm:cxn modelId="{0631636D-75DE-42A4-B346-9723F85A3DDD}" type="presParOf" srcId="{09EA4D5B-668E-4C3F-9A1F-A13C7DCCF3A8}" destId="{08AAB889-9617-4DA8-9123-35738F349E0D}"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E744E-5253-4505-B2D3-073C600CE23C}">
      <dsp:nvSpPr>
        <dsp:cNvPr id="0" name=""/>
        <dsp:cNvSpPr/>
      </dsp:nvSpPr>
      <dsp:spPr>
        <a:xfrm>
          <a:off x="0" y="1631752"/>
          <a:ext cx="7886700" cy="0"/>
        </a:xfrm>
        <a:prstGeom prst="line">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CC42DE9C-B79E-442E-90F2-BF002DEA4D48}">
      <dsp:nvSpPr>
        <dsp:cNvPr id="0" name=""/>
        <dsp:cNvSpPr/>
      </dsp:nvSpPr>
      <dsp:spPr>
        <a:xfrm rot="8100000">
          <a:off x="51084" y="376055"/>
          <a:ext cx="239995" cy="239995"/>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EB633-1A88-455D-B84F-7C617A3C54D4}">
      <dsp:nvSpPr>
        <dsp:cNvPr id="0" name=""/>
        <dsp:cNvSpPr/>
      </dsp:nvSpPr>
      <dsp:spPr>
        <a:xfrm>
          <a:off x="77745" y="402716"/>
          <a:ext cx="186672" cy="1866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47BEF7A-7B2D-449F-AA3E-AA2429742E96}">
      <dsp:nvSpPr>
        <dsp:cNvPr id="0" name=""/>
        <dsp:cNvSpPr/>
      </dsp:nvSpPr>
      <dsp:spPr>
        <a:xfrm>
          <a:off x="340784" y="665754"/>
          <a:ext cx="2623565" cy="965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Review and refine metrics from strategic plan, </a:t>
          </a:r>
          <a:r>
            <a:rPr lang="en-US" sz="1500" kern="1200">
              <a:latin typeface="Calibri Light" panose="020F0302020204030204"/>
            </a:rPr>
            <a:t>Guided Pathways</a:t>
          </a:r>
          <a:r>
            <a:rPr lang="en-US" sz="1500" kern="1200"/>
            <a:t>, </a:t>
          </a:r>
          <a:r>
            <a:rPr lang="en-US" sz="1500" kern="1200">
              <a:latin typeface="Calibri Light" panose="020F0302020204030204"/>
            </a:rPr>
            <a:t>Title III</a:t>
          </a:r>
          <a:r>
            <a:rPr lang="en-US" sz="1500" kern="1200"/>
            <a:t> </a:t>
          </a:r>
        </a:p>
      </dsp:txBody>
      <dsp:txXfrm>
        <a:off x="340784" y="665754"/>
        <a:ext cx="2623565" cy="965997"/>
      </dsp:txXfrm>
    </dsp:sp>
    <dsp:sp modelId="{44CBB40E-ADE8-489B-A25F-2B05ADAA7CB7}">
      <dsp:nvSpPr>
        <dsp:cNvPr id="0" name=""/>
        <dsp:cNvSpPr/>
      </dsp:nvSpPr>
      <dsp:spPr>
        <a:xfrm>
          <a:off x="340784" y="326350"/>
          <a:ext cx="2623565" cy="33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rtl="0">
            <a:lnSpc>
              <a:spcPct val="90000"/>
            </a:lnSpc>
            <a:spcBef>
              <a:spcPct val="0"/>
            </a:spcBef>
            <a:spcAft>
              <a:spcPct val="35000"/>
            </a:spcAft>
            <a:buNone/>
            <a:defRPr b="1"/>
          </a:pPr>
          <a:r>
            <a:rPr lang="en-US" sz="2000" kern="1200"/>
            <a:t>Fall</a:t>
          </a:r>
          <a:r>
            <a:rPr lang="en-US" sz="2000" kern="1200">
              <a:latin typeface="Calibri Light" panose="020F0302020204030204"/>
            </a:rPr>
            <a:t> '21</a:t>
          </a:r>
          <a:endParaRPr lang="en-US" sz="2000" kern="1200"/>
        </a:p>
      </dsp:txBody>
      <dsp:txXfrm>
        <a:off x="340784" y="326350"/>
        <a:ext cx="2623565" cy="339404"/>
      </dsp:txXfrm>
    </dsp:sp>
    <dsp:sp modelId="{3F2A7C1A-7D78-4461-9AEA-52197A2D1549}">
      <dsp:nvSpPr>
        <dsp:cNvPr id="0" name=""/>
        <dsp:cNvSpPr/>
      </dsp:nvSpPr>
      <dsp:spPr>
        <a:xfrm>
          <a:off x="171082" y="665754"/>
          <a:ext cx="0" cy="965997"/>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73CF95B-8A58-4D68-9319-6DF135152533}">
      <dsp:nvSpPr>
        <dsp:cNvPr id="0" name=""/>
        <dsp:cNvSpPr/>
      </dsp:nvSpPr>
      <dsp:spPr>
        <a:xfrm>
          <a:off x="139880" y="1601205"/>
          <a:ext cx="61092" cy="61092"/>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335A9-A514-4C95-BFE2-7EA05C9F29D0}">
      <dsp:nvSpPr>
        <dsp:cNvPr id="0" name=""/>
        <dsp:cNvSpPr/>
      </dsp:nvSpPr>
      <dsp:spPr>
        <a:xfrm rot="18900000">
          <a:off x="1625424" y="2647453"/>
          <a:ext cx="239995" cy="239995"/>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6C044B-BB90-41C2-A97B-A2398E3BCB7C}">
      <dsp:nvSpPr>
        <dsp:cNvPr id="0" name=""/>
        <dsp:cNvSpPr/>
      </dsp:nvSpPr>
      <dsp:spPr>
        <a:xfrm>
          <a:off x="1652085" y="2674115"/>
          <a:ext cx="186672" cy="1866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5549A93-C0A2-4545-AEE0-EB62ED7BD4AC}">
      <dsp:nvSpPr>
        <dsp:cNvPr id="0" name=""/>
        <dsp:cNvSpPr/>
      </dsp:nvSpPr>
      <dsp:spPr>
        <a:xfrm>
          <a:off x="1915123" y="1631752"/>
          <a:ext cx="2623565" cy="965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latin typeface="Calibri Light" panose="020F0302020204030204"/>
            </a:rPr>
            <a:t>Define criteria and determine comparison</a:t>
          </a:r>
          <a:r>
            <a:rPr lang="en-US" sz="1500" kern="1200"/>
            <a:t> institutions</a:t>
          </a:r>
        </a:p>
      </dsp:txBody>
      <dsp:txXfrm>
        <a:off x="1915123" y="1631752"/>
        <a:ext cx="2623565" cy="965997"/>
      </dsp:txXfrm>
    </dsp:sp>
    <dsp:sp modelId="{719BEDF9-89B7-402C-B310-CAE6569705C0}">
      <dsp:nvSpPr>
        <dsp:cNvPr id="0" name=""/>
        <dsp:cNvSpPr/>
      </dsp:nvSpPr>
      <dsp:spPr>
        <a:xfrm>
          <a:off x="1915123" y="2597749"/>
          <a:ext cx="2623565" cy="33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rtl="0">
            <a:lnSpc>
              <a:spcPct val="90000"/>
            </a:lnSpc>
            <a:spcBef>
              <a:spcPct val="0"/>
            </a:spcBef>
            <a:spcAft>
              <a:spcPct val="35000"/>
            </a:spcAft>
            <a:buNone/>
            <a:defRPr b="1"/>
          </a:pPr>
          <a:r>
            <a:rPr lang="en-US" sz="2000" kern="1200"/>
            <a:t>Winter</a:t>
          </a:r>
          <a:r>
            <a:rPr lang="en-US" sz="2000" kern="1200">
              <a:latin typeface="Calibri Light" panose="020F0302020204030204"/>
            </a:rPr>
            <a:t> '22</a:t>
          </a:r>
          <a:endParaRPr lang="en-US" sz="2000" kern="1200"/>
        </a:p>
      </dsp:txBody>
      <dsp:txXfrm>
        <a:off x="1915123" y="2597749"/>
        <a:ext cx="2623565" cy="339404"/>
      </dsp:txXfrm>
    </dsp:sp>
    <dsp:sp modelId="{53937D39-D95E-4BAD-B2B0-0829B1013FE2}">
      <dsp:nvSpPr>
        <dsp:cNvPr id="0" name=""/>
        <dsp:cNvSpPr/>
      </dsp:nvSpPr>
      <dsp:spPr>
        <a:xfrm>
          <a:off x="1745421" y="1631752"/>
          <a:ext cx="0" cy="965997"/>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C728D75-B281-4F56-B6FB-8E0775E087C3}">
      <dsp:nvSpPr>
        <dsp:cNvPr id="0" name=""/>
        <dsp:cNvSpPr/>
      </dsp:nvSpPr>
      <dsp:spPr>
        <a:xfrm>
          <a:off x="1714220" y="1601205"/>
          <a:ext cx="61092" cy="61092"/>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E2AC66-BA4F-46D0-9A85-279C3CDF9624}">
      <dsp:nvSpPr>
        <dsp:cNvPr id="0" name=""/>
        <dsp:cNvSpPr/>
      </dsp:nvSpPr>
      <dsp:spPr>
        <a:xfrm rot="8100000">
          <a:off x="3199763" y="376055"/>
          <a:ext cx="239995" cy="239995"/>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C4E8BE-DAC0-43AB-B155-D1A5A4DA734D}">
      <dsp:nvSpPr>
        <dsp:cNvPr id="0" name=""/>
        <dsp:cNvSpPr/>
      </dsp:nvSpPr>
      <dsp:spPr>
        <a:xfrm>
          <a:off x="3226424" y="402716"/>
          <a:ext cx="186672" cy="1866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C039C70-A4B9-43EF-81C5-0ED0CB6D2323}">
      <dsp:nvSpPr>
        <dsp:cNvPr id="0" name=""/>
        <dsp:cNvSpPr/>
      </dsp:nvSpPr>
      <dsp:spPr>
        <a:xfrm>
          <a:off x="3489463" y="665754"/>
          <a:ext cx="2623565" cy="965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Finalize mission fulfillment and review draft reports</a:t>
          </a:r>
        </a:p>
      </dsp:txBody>
      <dsp:txXfrm>
        <a:off x="3489463" y="665754"/>
        <a:ext cx="2623565" cy="965997"/>
      </dsp:txXfrm>
    </dsp:sp>
    <dsp:sp modelId="{D903F1AE-A308-458D-95A7-BDDF5BFBB60D}">
      <dsp:nvSpPr>
        <dsp:cNvPr id="0" name=""/>
        <dsp:cNvSpPr/>
      </dsp:nvSpPr>
      <dsp:spPr>
        <a:xfrm>
          <a:off x="3489463" y="326350"/>
          <a:ext cx="2623565" cy="33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rtl="0">
            <a:lnSpc>
              <a:spcPct val="90000"/>
            </a:lnSpc>
            <a:spcBef>
              <a:spcPct val="0"/>
            </a:spcBef>
            <a:spcAft>
              <a:spcPct val="35000"/>
            </a:spcAft>
            <a:buNone/>
            <a:defRPr b="1"/>
          </a:pPr>
          <a:r>
            <a:rPr lang="en-US" sz="2000" kern="1200"/>
            <a:t>Spring</a:t>
          </a:r>
          <a:r>
            <a:rPr lang="en-US" sz="2000" kern="1200">
              <a:latin typeface="Calibri Light" panose="020F0302020204030204"/>
            </a:rPr>
            <a:t> '22</a:t>
          </a:r>
          <a:endParaRPr lang="en-US" sz="2000" kern="1200"/>
        </a:p>
      </dsp:txBody>
      <dsp:txXfrm>
        <a:off x="3489463" y="326350"/>
        <a:ext cx="2623565" cy="339404"/>
      </dsp:txXfrm>
    </dsp:sp>
    <dsp:sp modelId="{22D67D60-6310-439F-96FF-23857B29F374}">
      <dsp:nvSpPr>
        <dsp:cNvPr id="0" name=""/>
        <dsp:cNvSpPr/>
      </dsp:nvSpPr>
      <dsp:spPr>
        <a:xfrm>
          <a:off x="3319761" y="665754"/>
          <a:ext cx="0" cy="965997"/>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5A825B1-2D9B-4604-B861-A72843A29A5F}">
      <dsp:nvSpPr>
        <dsp:cNvPr id="0" name=""/>
        <dsp:cNvSpPr/>
      </dsp:nvSpPr>
      <dsp:spPr>
        <a:xfrm>
          <a:off x="3288559" y="1601205"/>
          <a:ext cx="61092" cy="61092"/>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9CB6E7-08CE-4DC1-B20D-9D39209EC488}">
      <dsp:nvSpPr>
        <dsp:cNvPr id="0" name=""/>
        <dsp:cNvSpPr/>
      </dsp:nvSpPr>
      <dsp:spPr>
        <a:xfrm rot="18900000">
          <a:off x="4774103" y="2647453"/>
          <a:ext cx="239995" cy="239995"/>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CD3AA3-BF2F-4C67-84DA-B68931F8E486}">
      <dsp:nvSpPr>
        <dsp:cNvPr id="0" name=""/>
        <dsp:cNvSpPr/>
      </dsp:nvSpPr>
      <dsp:spPr>
        <a:xfrm>
          <a:off x="4800764" y="2674115"/>
          <a:ext cx="186672" cy="1866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26521D4-41B9-4CC8-8866-3319413B3669}">
      <dsp:nvSpPr>
        <dsp:cNvPr id="0" name=""/>
        <dsp:cNvSpPr/>
      </dsp:nvSpPr>
      <dsp:spPr>
        <a:xfrm>
          <a:off x="5063802" y="1631752"/>
          <a:ext cx="2623565" cy="965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rtl="0">
            <a:lnSpc>
              <a:spcPct val="90000"/>
            </a:lnSpc>
            <a:spcBef>
              <a:spcPct val="0"/>
            </a:spcBef>
            <a:spcAft>
              <a:spcPct val="35000"/>
            </a:spcAft>
            <a:buNone/>
          </a:pPr>
          <a:r>
            <a:rPr lang="en-US" sz="1500" b="1" kern="1200">
              <a:latin typeface="Calibri Light" panose="020F0302020204030204"/>
            </a:rPr>
            <a:t>Submit Mid-Cycle Evaluation report and host site visit</a:t>
          </a:r>
        </a:p>
      </dsp:txBody>
      <dsp:txXfrm>
        <a:off x="5063802" y="1631752"/>
        <a:ext cx="2623565" cy="965997"/>
      </dsp:txXfrm>
    </dsp:sp>
    <dsp:sp modelId="{C9F7ACC4-CB87-43EB-8A38-11AEB782F486}">
      <dsp:nvSpPr>
        <dsp:cNvPr id="0" name=""/>
        <dsp:cNvSpPr/>
      </dsp:nvSpPr>
      <dsp:spPr>
        <a:xfrm>
          <a:off x="5063802" y="2597749"/>
          <a:ext cx="2623565" cy="33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rtl="0">
            <a:lnSpc>
              <a:spcPct val="90000"/>
            </a:lnSpc>
            <a:spcBef>
              <a:spcPct val="0"/>
            </a:spcBef>
            <a:spcAft>
              <a:spcPct val="35000"/>
            </a:spcAft>
            <a:buNone/>
            <a:defRPr b="1"/>
          </a:pPr>
          <a:r>
            <a:rPr lang="en-US" sz="2000" b="1" kern="1200">
              <a:latin typeface="Calibri Light" panose="020F0302020204030204"/>
            </a:rPr>
            <a:t>Fall '22</a:t>
          </a:r>
          <a:endParaRPr lang="en-US" sz="2000" b="0" kern="1200">
            <a:latin typeface="Calibri Light" panose="020F0302020204030204"/>
          </a:endParaRPr>
        </a:p>
      </dsp:txBody>
      <dsp:txXfrm>
        <a:off x="5063802" y="2597749"/>
        <a:ext cx="2623565" cy="339404"/>
      </dsp:txXfrm>
    </dsp:sp>
    <dsp:sp modelId="{0651E7BD-E63A-4151-B937-E5F2F7FA541D}">
      <dsp:nvSpPr>
        <dsp:cNvPr id="0" name=""/>
        <dsp:cNvSpPr/>
      </dsp:nvSpPr>
      <dsp:spPr>
        <a:xfrm>
          <a:off x="4894100" y="1631752"/>
          <a:ext cx="0" cy="965997"/>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196CC6F-C612-4070-AC27-5A3C53B7B41A}">
      <dsp:nvSpPr>
        <dsp:cNvPr id="0" name=""/>
        <dsp:cNvSpPr/>
      </dsp:nvSpPr>
      <dsp:spPr>
        <a:xfrm>
          <a:off x="4862899" y="1601205"/>
          <a:ext cx="61092" cy="61092"/>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9E5F8-1305-4D40-9EE5-D1CEAF0A9DD4}">
      <dsp:nvSpPr>
        <dsp:cNvPr id="0" name=""/>
        <dsp:cNvSpPr/>
      </dsp:nvSpPr>
      <dsp:spPr>
        <a:xfrm>
          <a:off x="0" y="494526"/>
          <a:ext cx="3996927" cy="91297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20D2883-E96D-4024-BAAB-7161FF661903}">
      <dsp:nvSpPr>
        <dsp:cNvPr id="0" name=""/>
        <dsp:cNvSpPr/>
      </dsp:nvSpPr>
      <dsp:spPr>
        <a:xfrm>
          <a:off x="276173" y="699944"/>
          <a:ext cx="502134" cy="5021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982B1AB-AE55-48EA-9C3D-3A0A06DA1B55}">
      <dsp:nvSpPr>
        <dsp:cNvPr id="0" name=""/>
        <dsp:cNvSpPr/>
      </dsp:nvSpPr>
      <dsp:spPr>
        <a:xfrm>
          <a:off x="1054481" y="494526"/>
          <a:ext cx="2942445"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1022350">
            <a:lnSpc>
              <a:spcPct val="100000"/>
            </a:lnSpc>
            <a:spcBef>
              <a:spcPct val="0"/>
            </a:spcBef>
            <a:spcAft>
              <a:spcPct val="35000"/>
            </a:spcAft>
            <a:buNone/>
          </a:pPr>
          <a:r>
            <a:rPr lang="en-US" sz="2300" kern="1200"/>
            <a:t>Student Success</a:t>
          </a:r>
        </a:p>
      </dsp:txBody>
      <dsp:txXfrm>
        <a:off x="1054481" y="494526"/>
        <a:ext cx="2942445" cy="912971"/>
      </dsp:txXfrm>
    </dsp:sp>
    <dsp:sp modelId="{E009DBBE-E2F6-4BE1-97C0-87764FC72CFB}">
      <dsp:nvSpPr>
        <dsp:cNvPr id="0" name=""/>
        <dsp:cNvSpPr/>
      </dsp:nvSpPr>
      <dsp:spPr>
        <a:xfrm>
          <a:off x="0" y="1635740"/>
          <a:ext cx="3996927" cy="91297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4396C75-1100-4D78-85DE-58BD5663882D}">
      <dsp:nvSpPr>
        <dsp:cNvPr id="0" name=""/>
        <dsp:cNvSpPr/>
      </dsp:nvSpPr>
      <dsp:spPr>
        <a:xfrm>
          <a:off x="276173" y="1841158"/>
          <a:ext cx="502134" cy="5021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8AAB889-9617-4DA8-9123-35738F349E0D}">
      <dsp:nvSpPr>
        <dsp:cNvPr id="0" name=""/>
        <dsp:cNvSpPr/>
      </dsp:nvSpPr>
      <dsp:spPr>
        <a:xfrm>
          <a:off x="1054481" y="1635740"/>
          <a:ext cx="2942445" cy="912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623" tIns="96623" rIns="96623" bIns="96623" numCol="1" spcCol="1270" anchor="ctr" anchorCtr="0">
          <a:noAutofit/>
        </a:bodyPr>
        <a:lstStyle/>
        <a:p>
          <a:pPr marL="0" lvl="0" indent="0" algn="l" defTabSz="1022350">
            <a:lnSpc>
              <a:spcPct val="100000"/>
            </a:lnSpc>
            <a:spcBef>
              <a:spcPct val="0"/>
            </a:spcBef>
            <a:spcAft>
              <a:spcPct val="35000"/>
            </a:spcAft>
            <a:buNone/>
          </a:pPr>
          <a:r>
            <a:rPr lang="en-US" sz="2300" kern="1200">
              <a:latin typeface="Calibri Light" panose="020F0302020204030204"/>
            </a:rPr>
            <a:t>Organizational</a:t>
          </a:r>
          <a:r>
            <a:rPr lang="en-US" sz="2300" kern="1200"/>
            <a:t> Excellence</a:t>
          </a:r>
        </a:p>
      </dsp:txBody>
      <dsp:txXfrm>
        <a:off x="1054481" y="1635740"/>
        <a:ext cx="2942445" cy="912971"/>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70250DD3-397B-C144-A230-CCB4604895EF}" type="datetimeFigureOut">
              <a:rPr lang="en-US" smtClean="0"/>
              <a:t>2/8/2022</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BC82BE4-8F97-7745-890C-B43F022BE89C}" type="slidenum">
              <a:rPr lang="en-US" smtClean="0"/>
              <a:t>‹#›</a:t>
            </a:fld>
            <a:endParaRPr lang="en-US"/>
          </a:p>
        </p:txBody>
      </p:sp>
    </p:spTree>
    <p:extLst>
      <p:ext uri="{BB962C8B-B14F-4D97-AF65-F5344CB8AC3E}">
        <p14:creationId xmlns:p14="http://schemas.microsoft.com/office/powerpoint/2010/main" val="4292173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08BD26F-ACC6-D34A-B6E4-ADCEC73D5F06}" type="datetimeFigureOut">
              <a:rPr lang="en-US" smtClean="0"/>
              <a:t>2/8/2022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0E4123D8-7A60-144B-9907-6728413CFA3F}" type="slidenum">
              <a:rPr lang="en-US" smtClean="0"/>
              <a:t>‹#›</a:t>
            </a:fld>
            <a:endParaRPr lang="en-US"/>
          </a:p>
        </p:txBody>
      </p:sp>
    </p:spTree>
    <p:extLst>
      <p:ext uri="{BB962C8B-B14F-4D97-AF65-F5344CB8AC3E}">
        <p14:creationId xmlns:p14="http://schemas.microsoft.com/office/powerpoint/2010/main" val="20312513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am04.safelinks.protection.outlook.com/?url=https%3A%2F%2Fseattlecentral.edu%2Fconnectcentral&amp;data=04%7C01%7C%7C58ff6d558cfc41e65c0208d9cfa420e0%7C02d8ff38d7114e31a9156cb5cff788df%7C0%7C0%7C637769126325863287%7CUnknown%7CTWFpbGZsb3d8eyJWIjoiMC4wLjAwMDAiLCJQIjoiV2luMzIiLCJBTiI6Ik1haWwiLCJXVCI6Mn0%3D%7C3000&amp;sdata=wLhwK%2FmjF286alYlZrnKeO5x6%2B9KLtyc3%2BxNm4JoP1o%3D&amp;reserved=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a:t>
            </a:fld>
            <a:endParaRPr lang="en-US"/>
          </a:p>
        </p:txBody>
      </p:sp>
    </p:spTree>
    <p:extLst>
      <p:ext uri="{BB962C8B-B14F-4D97-AF65-F5344CB8AC3E}">
        <p14:creationId xmlns:p14="http://schemas.microsoft.com/office/powerpoint/2010/main" val="106617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3</a:t>
            </a:fld>
            <a:endParaRPr lang="en-US"/>
          </a:p>
        </p:txBody>
      </p:sp>
    </p:spTree>
    <p:extLst>
      <p:ext uri="{BB962C8B-B14F-4D97-AF65-F5344CB8AC3E}">
        <p14:creationId xmlns:p14="http://schemas.microsoft.com/office/powerpoint/2010/main" val="345479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a:t>Connect Central: Virtual Speed-Networking Week</a:t>
            </a:r>
            <a:r>
              <a:rPr lang="en-US"/>
              <a:t> </a:t>
            </a:r>
          </a:p>
          <a:p>
            <a:pPr algn="ctr"/>
            <a:r>
              <a:rPr lang="en-US"/>
              <a:t>Monday, January 31 to Thursday, Feb 3, 2022 </a:t>
            </a:r>
            <a:endParaRPr lang="en-US">
              <a:cs typeface="Calibri"/>
            </a:endParaRPr>
          </a:p>
          <a:p>
            <a:pPr algn="ctr"/>
            <a:r>
              <a:rPr lang="en-US"/>
              <a:t>Sessions daily at 10:30 a.m., 1 p.m., 2 p.m. and 5 p.m. </a:t>
            </a:r>
            <a:endParaRPr lang="en-US">
              <a:cs typeface="Calibri"/>
            </a:endParaRPr>
          </a:p>
          <a:p>
            <a:pPr algn="ctr"/>
            <a:r>
              <a:rPr lang="en-US" i="1"/>
              <a:t>*Each session will include three 15-minute networking rounds.</a:t>
            </a:r>
            <a:r>
              <a:rPr lang="en-US"/>
              <a:t> </a:t>
            </a:r>
            <a:endParaRPr lang="en-US">
              <a:cs typeface="Calibri"/>
            </a:endParaRPr>
          </a:p>
          <a:p>
            <a:pPr algn="ctr"/>
            <a:r>
              <a:rPr lang="en-US"/>
              <a:t>More info at: </a:t>
            </a:r>
            <a:r>
              <a:rPr lang="en-US">
                <a:hlinkClick r:id="rId3"/>
              </a:rPr>
              <a:t>seattlecentral.edu/connectcentral</a:t>
            </a:r>
            <a:r>
              <a:rPr lang="en-US"/>
              <a:t>  </a:t>
            </a:r>
            <a:endParaRPr lang="en-US">
              <a:cs typeface="Calibri"/>
            </a:endParaRPr>
          </a:p>
          <a:p>
            <a:pPr marL="285750" indent="-285750" algn="ctr">
              <a:buFont typeface="Arial"/>
              <a:buChar char="•"/>
            </a:pPr>
            <a:r>
              <a:rPr lang="en-US" b="1"/>
              <a:t>Business and Accounting/ Culinary, Hospitality, and Wine</a:t>
            </a:r>
            <a:r>
              <a:rPr lang="en-US"/>
              <a:t> - Monday, Jan. 31, 2022 </a:t>
            </a:r>
            <a:endParaRPr lang="en-US">
              <a:cs typeface="Calibri"/>
            </a:endParaRPr>
          </a:p>
          <a:p>
            <a:pPr marL="285750" indent="-285750" algn="ctr">
              <a:buFont typeface="Arial"/>
              <a:buChar char="•"/>
            </a:pPr>
            <a:r>
              <a:rPr lang="en-US" b="1"/>
              <a:t>Arts, Design &amp; Graphics, Humanities &amp; Language</a:t>
            </a:r>
            <a:r>
              <a:rPr lang="en-US"/>
              <a:t> - Tuesday, Feb 1, 2022 </a:t>
            </a:r>
            <a:endParaRPr lang="en-US">
              <a:cs typeface="Calibri"/>
            </a:endParaRPr>
          </a:p>
          <a:p>
            <a:pPr marL="285750" indent="-285750" algn="ctr">
              <a:buFont typeface="Arial"/>
              <a:buChar char="•"/>
            </a:pPr>
            <a:r>
              <a:rPr lang="en-US" b="1"/>
              <a:t>STEM</a:t>
            </a:r>
            <a:r>
              <a:rPr lang="en-US"/>
              <a:t> - Wednesday, Feb 2, 2022 </a:t>
            </a:r>
            <a:endParaRPr lang="en-US">
              <a:cs typeface="Calibri"/>
            </a:endParaRPr>
          </a:p>
          <a:p>
            <a:pPr marL="285750" indent="-285750" algn="ctr">
              <a:buFont typeface="Arial"/>
              <a:buChar char="•"/>
            </a:pPr>
            <a:r>
              <a:rPr lang="en-US" b="1"/>
              <a:t>Health &amp; Medical,  Education &amp; Human Services/ Social Sciences</a:t>
            </a:r>
            <a:r>
              <a:rPr lang="en-US"/>
              <a:t> - Thursday, Feb 3, 2022 </a:t>
            </a:r>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5</a:t>
            </a:fld>
            <a:endParaRPr lang="en-US"/>
          </a:p>
        </p:txBody>
      </p:sp>
    </p:spTree>
    <p:extLst>
      <p:ext uri="{BB962C8B-B14F-4D97-AF65-F5344CB8AC3E}">
        <p14:creationId xmlns:p14="http://schemas.microsoft.com/office/powerpoint/2010/main" val="419707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t>* First Fall – First Witner retention: students moving into their second quarter at the college indicates Early progress and momentum, which is linked to students </a:t>
            </a:r>
            <a:r>
              <a:rPr lang="en-US" u="sng"/>
              <a:t>entering and staying on their education path.</a:t>
            </a:r>
            <a:endParaRPr lang="en-US"/>
          </a:p>
          <a:p>
            <a:endParaRPr lang="en-US"/>
          </a:p>
          <a:p>
            <a:r>
              <a:rPr lang="en-US"/>
              <a:t>*We are using the Retention as a lead indicator for our Guided Pathways and Title III work, and for accreditation. We are looking for increases in the percent of students being retained  AND for the equity gap between white students and students of color to decrease. </a:t>
            </a:r>
          </a:p>
          <a:p>
            <a:endParaRPr lang="en-US"/>
          </a:p>
          <a:p>
            <a:r>
              <a:rPr lang="en-US"/>
              <a:t>*What do we look for when looking at the data? We want to see long-term, persistent increases in the percentage of students being retained from Fall to Winter. We expect to see some year-to-year variation. Instead of year to year change, we want to focus on long-term increases. </a:t>
            </a:r>
          </a:p>
          <a:p>
            <a:endParaRPr lang="en-US"/>
          </a:p>
          <a:p>
            <a:r>
              <a:rPr lang="en-US"/>
              <a:t>*Over the past 5 years, we have seen very stable numbers for all students, but this is unevenly distributed and our trend is downward for Black Males. Over the last few years, our retention of first-time entering black males has decreased from a high or 80% in 2016, to a low of 72% in 2020 – an 8 point drop. This is  distressing and cause for concern. We know that the pandemic has disproportionately hit communities of color across the country, and in our own community.  And we are seeing the results of the pandemic, and the impact of undue institutional barriers reflected in these data. </a:t>
            </a:r>
          </a:p>
          <a:p>
            <a:r>
              <a:rPr lang="en-US"/>
              <a:t> </a:t>
            </a:r>
            <a:endParaRPr lang="en-US">
              <a:cs typeface="Calibri" panose="020F0502020204030204"/>
            </a:endParaRPr>
          </a:p>
          <a:p>
            <a:r>
              <a:rPr lang="en-US">
                <a:cs typeface="Calibri" panose="020F0502020204030204"/>
              </a:rPr>
              <a:t>*Note: we will have the data for Fall 21 starters after Winter 22 closes</a:t>
            </a: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69BE4C7D-3E4A-4C93-83E8-BDADDCEE4617}" type="slidenum">
              <a:rPr lang="en-US" smtClean="0"/>
              <a:t>14</a:t>
            </a:fld>
            <a:endParaRPr lang="en-US"/>
          </a:p>
        </p:txBody>
      </p:sp>
    </p:spTree>
    <p:extLst>
      <p:ext uri="{BB962C8B-B14F-4D97-AF65-F5344CB8AC3E}">
        <p14:creationId xmlns:p14="http://schemas.microsoft.com/office/powerpoint/2010/main" val="2388258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cs typeface="Calibri"/>
              </a:rPr>
              <a:t>*Much of our Guided Pathways work is designed to address the institutional barriers </a:t>
            </a:r>
            <a:r>
              <a:rPr lang="en-US"/>
              <a:t>disproportionately </a:t>
            </a:r>
            <a:r>
              <a:rPr lang="en-US">
                <a:cs typeface="Calibri"/>
              </a:rPr>
              <a:t>impacting our students of color.</a:t>
            </a:r>
          </a:p>
          <a:p>
            <a:endParaRPr lang="en-US">
              <a:cs typeface="Calibri"/>
            </a:endParaRPr>
          </a:p>
          <a:p>
            <a:r>
              <a:rPr lang="en-US">
                <a:cs typeface="Calibri"/>
              </a:rPr>
              <a:t>*Guided Pathways is increasing the capacity and resources in these areas. Faculty and staff are driving re-design in these areas along with student input. There is a lot of work going on with Guided Pathways to help tick our momentum numbers upward AND make the experience for students smoother and more pleasant. </a:t>
            </a:r>
          </a:p>
          <a:p>
            <a:r>
              <a:rPr lang="en-US">
                <a:cs typeface="Calibri"/>
              </a:rPr>
              <a:t>We are re-assessing our policies and practices through equity mindedness and institutional care – 2 pieces of the BSTT framework that "hugs" our work with students. </a:t>
            </a:r>
            <a:endParaRPr lang="en-US"/>
          </a:p>
          <a:p>
            <a:r>
              <a:rPr lang="en-US"/>
              <a:t>Equity Mindedness is a willingness to take personal and institutional responsibility for the fact that inequities in student outcomes are the product of oppressive structures, policies, and practices that we can ultimately change by continuously re-assessing our practices. </a:t>
            </a:r>
            <a:endParaRPr lang="en-US">
              <a:cs typeface="Calibri"/>
            </a:endParaRPr>
          </a:p>
          <a:p>
            <a:r>
              <a:rPr lang="en-US"/>
              <a:t>Institutional Care includes race-conscious plans, policies, and strategies to create an inclusive community where students and employees will thrive.</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40A7076-EC92-4732-BC7B-C7604CE256CE}" type="slidenum">
              <a:t>15</a:t>
            </a:fld>
            <a:endParaRPr lang="en-US"/>
          </a:p>
        </p:txBody>
      </p:sp>
    </p:spTree>
    <p:extLst>
      <p:ext uri="{BB962C8B-B14F-4D97-AF65-F5344CB8AC3E}">
        <p14:creationId xmlns:p14="http://schemas.microsoft.com/office/powerpoint/2010/main" val="200407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cs typeface="Calibri"/>
              </a:rPr>
              <a:t>*Institutional Accreditation from the Northwest Commission on Colleges and Universities (NWCCU) -- ensures that we are providing quality education and adhering to policies and standards.</a:t>
            </a:r>
          </a:p>
          <a:p>
            <a:r>
              <a:rPr lang="en-US">
                <a:cs typeface="Calibri"/>
              </a:rPr>
              <a:t>*Accreditation takes place on a 7-year cycle. We are currently preparing for our Year 3 Mid-Cycle. The focus of the mid-cycle  report  is our Mission</a:t>
            </a:r>
            <a:r>
              <a:rPr lang="en-US"/>
              <a:t> Fulfillment framework and a review of student achievement data.</a:t>
            </a:r>
          </a:p>
          <a:p>
            <a:r>
              <a:rPr lang="en-US">
                <a:cs typeface="Calibri"/>
              </a:rPr>
              <a:t>*Mission fulfillment is how we demonstrate that we are </a:t>
            </a:r>
            <a:r>
              <a:rPr lang="en-US"/>
              <a:t>delivering on the promises we make in our mission statement and how we are ensuring that students are learning and achieving their educational goals. </a:t>
            </a:r>
            <a:endParaRPr lang="en-US">
              <a:cs typeface="Calibri"/>
            </a:endParaRPr>
          </a:p>
          <a:p>
            <a:r>
              <a:rPr lang="en-US">
                <a:cs typeface="Calibri"/>
              </a:rPr>
              <a:t>*We have a 25(</a:t>
            </a:r>
            <a:r>
              <a:rPr lang="en-US" err="1">
                <a:cs typeface="Calibri"/>
              </a:rPr>
              <a:t>ish</a:t>
            </a:r>
            <a:r>
              <a:rPr lang="en-US">
                <a:cs typeface="Calibri"/>
              </a:rPr>
              <a:t>) person steering committee that is taking on the work on defining our mission fulfillment.  </a:t>
            </a:r>
          </a:p>
          <a:p>
            <a:endParaRPr lang="en-US">
              <a:cs typeface="Calibri"/>
            </a:endParaRPr>
          </a:p>
        </p:txBody>
      </p:sp>
      <p:sp>
        <p:nvSpPr>
          <p:cNvPr id="4" name="Slide Number Placeholder 3"/>
          <p:cNvSpPr>
            <a:spLocks noGrp="1"/>
          </p:cNvSpPr>
          <p:nvPr>
            <p:ph type="sldNum" sz="quarter" idx="5"/>
          </p:nvPr>
        </p:nvSpPr>
        <p:spPr/>
        <p:txBody>
          <a:bodyPr/>
          <a:lstStyle/>
          <a:p>
            <a:fld id="{1918C571-DC2F-4061-999B-C8C37880348A}" type="slidenum">
              <a:t>16</a:t>
            </a:fld>
            <a:endParaRPr lang="en-US"/>
          </a:p>
        </p:txBody>
      </p:sp>
    </p:spTree>
    <p:extLst>
      <p:ext uri="{BB962C8B-B14F-4D97-AF65-F5344CB8AC3E}">
        <p14:creationId xmlns:p14="http://schemas.microsoft.com/office/powerpoint/2010/main" val="27453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cs typeface="Calibri"/>
              </a:rPr>
              <a:t>*So how do we demonstrate that we are fulfilling this mission?</a:t>
            </a:r>
            <a:endParaRPr lang="en-US"/>
          </a:p>
          <a:p>
            <a:endParaRPr lang="en-US"/>
          </a:p>
          <a:p>
            <a:r>
              <a:rPr lang="en-US"/>
              <a:t>*many of you who have worked on accreditation before might recall when we had 4 core themes and 60+ metrics. In 2020, the NWCCU changed the standards and got rid of core themes. Additionally, in our last Year 7 report, we got a recommendation from the NWCCU about reducing our indicators so we can more meaningfully use the data from the metrics to plan, allocate resources, and make changes. With this in mind, as a planning and steering committee, we made the concerted effort to reduce the number of indicators we are looking at, and to really hone in what are key indicators that we are meeting our mission. We see our accreditation work as a </a:t>
            </a:r>
            <a:r>
              <a:rPr lang="en-US" u="sng"/>
              <a:t>reflection </a:t>
            </a:r>
            <a:r>
              <a:rPr lang="en-US"/>
              <a:t>of the work we are already doing—not new work. The goal is for us to show-off the amazing work being done all over campus to support students. </a:t>
            </a:r>
            <a:endParaRPr lang="en-US" u="sng">
              <a:cs typeface="Calibri"/>
            </a:endParaRPr>
          </a:p>
          <a:p>
            <a:endParaRPr lang="en-US">
              <a:cs typeface="Calibri"/>
            </a:endParaRPr>
          </a:p>
          <a:p>
            <a:r>
              <a:rPr lang="en-US">
                <a:cs typeface="Calibri"/>
              </a:rPr>
              <a:t>* So what did we do? We looked at the four goal areas and metrics from the strategic and operational plans, the metrics we use for Guided Pathways and Title III and we tried to narrow in on metrics that truly demonstrate that we are meeting our mission. We decided to focus on two goal areas: student success and organizational excellence. </a:t>
            </a:r>
          </a:p>
          <a:p>
            <a:endParaRPr lang="en-US">
              <a:cs typeface="Calibri"/>
            </a:endParaRPr>
          </a:p>
          <a:p>
            <a:r>
              <a:rPr lang="en-US">
                <a:cs typeface="Calibri"/>
              </a:rPr>
              <a:t>*</a:t>
            </a:r>
            <a:r>
              <a:rPr lang="en-US"/>
              <a:t>Because we see our equity work at the core of everything we do at Central, we have decided to integrate our EDIC goals into our Student Success and Organizational Excellence metrics rather than create standalone metrics. We will do this by providing disaggregated data for all metrics when possible. </a:t>
            </a:r>
            <a:endParaRPr lang="en-US">
              <a:cs typeface="Calibri"/>
            </a:endParaRPr>
          </a:p>
          <a:p>
            <a:endParaRPr lang="en-US">
              <a:cs typeface="Calibri"/>
            </a:endParaRPr>
          </a:p>
          <a:p>
            <a:r>
              <a:rPr lang="en-US">
                <a:cs typeface="Calibri"/>
              </a:rPr>
              <a:t>*These are BIG changes from how we used to organize ourselves for accreditation. We went from 60+ indicators to 13. </a:t>
            </a:r>
            <a:r>
              <a:rPr lang="en-US"/>
              <a:t>Previously, you might have seen your work directly in the many indicators, or you might have looked and hoped to see it. </a:t>
            </a:r>
            <a:endParaRPr lang="en-US">
              <a:cs typeface="Calibri"/>
            </a:endParaRPr>
          </a:p>
          <a:p>
            <a:r>
              <a:rPr lang="en-US"/>
              <a:t>With a shorter list of higher-level measures, the metrics are more like summaries or vital signs that point to overall health. Many things contribute to that overall outcome. These metrics are designed to give us a big picture look at what's going on—and when necessary we will dig into the metrics more with more focused groups.</a:t>
            </a:r>
            <a:endParaRPr lang="en-US">
              <a:cs typeface="Calibri"/>
            </a:endParaRPr>
          </a:p>
          <a:p>
            <a:endParaRPr lang="en-US">
              <a:cs typeface="Calibri"/>
            </a:endParaRPr>
          </a:p>
          <a:p>
            <a:r>
              <a:rPr lang="en-US">
                <a:cs typeface="Calibri"/>
              </a:rPr>
              <a:t>*In the late summer, early fall we will be sharing out the mission fulfillment report and details for our on-site visit. </a:t>
            </a:r>
          </a:p>
        </p:txBody>
      </p:sp>
      <p:sp>
        <p:nvSpPr>
          <p:cNvPr id="4" name="Slide Number Placeholder 3"/>
          <p:cNvSpPr>
            <a:spLocks noGrp="1"/>
          </p:cNvSpPr>
          <p:nvPr>
            <p:ph type="sldNum" sz="quarter" idx="5"/>
          </p:nvPr>
        </p:nvSpPr>
        <p:spPr/>
        <p:txBody>
          <a:bodyPr/>
          <a:lstStyle/>
          <a:p>
            <a:fld id="{1918C571-DC2F-4061-999B-C8C37880348A}" type="slidenum">
              <a:t>17</a:t>
            </a:fld>
            <a:endParaRPr lang="en-US"/>
          </a:p>
        </p:txBody>
      </p:sp>
    </p:spTree>
    <p:extLst>
      <p:ext uri="{BB962C8B-B14F-4D97-AF65-F5344CB8AC3E}">
        <p14:creationId xmlns:p14="http://schemas.microsoft.com/office/powerpoint/2010/main" val="3137424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19</a:t>
            </a:fld>
            <a:endParaRPr lang="en-US"/>
          </a:p>
        </p:txBody>
      </p:sp>
    </p:spTree>
    <p:extLst>
      <p:ext uri="{BB962C8B-B14F-4D97-AF65-F5344CB8AC3E}">
        <p14:creationId xmlns:p14="http://schemas.microsoft.com/office/powerpoint/2010/main" val="405827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8" name="Title 1"/>
          <p:cNvSpPr>
            <a:spLocks noGrp="1"/>
          </p:cNvSpPr>
          <p:nvPr>
            <p:ph type="title"/>
          </p:nvPr>
        </p:nvSpPr>
        <p:spPr>
          <a:xfrm>
            <a:off x="457200" y="627329"/>
            <a:ext cx="8229600" cy="1733188"/>
          </a:xfrm>
        </p:spPr>
        <p:txBody>
          <a:bodyPr/>
          <a:lstStyle/>
          <a:p>
            <a:r>
              <a:rPr lang="en-US"/>
              <a:t>Click to edit Master title style</a:t>
            </a:r>
          </a:p>
        </p:txBody>
      </p:sp>
      <p:sp>
        <p:nvSpPr>
          <p:cNvPr id="9" name="Content Placeholder 2"/>
          <p:cNvSpPr>
            <a:spLocks noGrp="1"/>
          </p:cNvSpPr>
          <p:nvPr>
            <p:ph idx="1"/>
          </p:nvPr>
        </p:nvSpPr>
        <p:spPr>
          <a:xfrm>
            <a:off x="457200" y="1803935"/>
            <a:ext cx="8229600" cy="4303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280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225" y="1023577"/>
            <a:ext cx="8229600" cy="1068387"/>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570706" y="2332181"/>
            <a:ext cx="4040188" cy="3793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58531" y="2332181"/>
            <a:ext cx="4041775" cy="37939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3B05D79-2669-7043-96FB-195196BE8624}" type="datetime1">
              <a:rPr lang="en-US" smtClean="0"/>
              <a:t>2/8/2022</a:t>
            </a:fld>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5B94E0-5E06-6D42-A41D-50D581B40900}" type="slidenum">
              <a:rPr lang="en-US" smtClean="0"/>
              <a:pPr>
                <a:defRPr/>
              </a:pPr>
              <a:t>‹#›</a:t>
            </a:fld>
            <a:endParaRPr lang="en-US"/>
          </a:p>
        </p:txBody>
      </p:sp>
      <p:sp>
        <p:nvSpPr>
          <p:cNvPr id="10" name="Footer Placeholder 4"/>
          <p:cNvSpPr>
            <a:spLocks noGrp="1"/>
          </p:cNvSpPr>
          <p:nvPr>
            <p:ph type="ftr" sz="quarter" idx="11"/>
          </p:nvPr>
        </p:nvSpPr>
        <p:spPr>
          <a:xfrm>
            <a:off x="3124200" y="6356350"/>
            <a:ext cx="2895600" cy="365125"/>
          </a:xfrm>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1363"/>
            <a:ext cx="3008313" cy="64654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81364"/>
            <a:ext cx="5111750" cy="5144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78000"/>
            <a:ext cx="3008313" cy="4348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51DF16-5868-A046-B6A3-485162322937}" type="datetime1">
              <a:rPr lang="en-US" smtClean="0"/>
              <a:t>2/8/2022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1DD8B14-AE1E-054C-8668-93D0F0400A18}" type="slidenum">
              <a:rPr lang="en-US" smtClean="0"/>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42817"/>
            <a:ext cx="5486400" cy="388475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EBFAE3-238E-F746-9D0D-3B2A8A6F8EBE}" type="datetime1">
              <a:rPr lang="en-US" smtClean="0"/>
              <a:t>2/8/2022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1214909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622DF-1B8B-4F70-9B02-A065101FE07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5182C44-D4C0-4EAD-B79E-DC454E8C408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387D1D5-CE8B-44AE-88DF-038D8D544238}"/>
              </a:ext>
            </a:extLst>
          </p:cNvPr>
          <p:cNvSpPr>
            <a:spLocks noGrp="1"/>
          </p:cNvSpPr>
          <p:nvPr>
            <p:ph type="dt" sz="half" idx="10"/>
          </p:nvPr>
        </p:nvSpPr>
        <p:spPr/>
        <p:txBody>
          <a:bodyPr/>
          <a:lstStyle/>
          <a:p>
            <a:fld id="{05F769AB-6883-48DA-A498-49ADD21C2970}" type="datetime1">
              <a:rPr lang="en-US" smtClean="0"/>
              <a:t>2/8/2022</a:t>
            </a:fld>
            <a:endParaRPr lang="en-US"/>
          </a:p>
        </p:txBody>
      </p:sp>
      <p:sp>
        <p:nvSpPr>
          <p:cNvPr id="5" name="Footer Placeholder 4">
            <a:extLst>
              <a:ext uri="{FF2B5EF4-FFF2-40B4-BE49-F238E27FC236}">
                <a16:creationId xmlns:a16="http://schemas.microsoft.com/office/drawing/2014/main" id="{FD5A1123-655E-44D1-B169-2921230FD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E6616E-E178-41BA-8B04-2A053868EA79}"/>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1232956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591C6-BA2F-49B5-ABB1-977BCD668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DC4845-DAFB-44D8-8F68-BD36ED43C1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B22C3-B170-4EE3-A1AA-061FB9401A79}"/>
              </a:ext>
            </a:extLst>
          </p:cNvPr>
          <p:cNvSpPr>
            <a:spLocks noGrp="1"/>
          </p:cNvSpPr>
          <p:nvPr>
            <p:ph type="dt" sz="half" idx="10"/>
          </p:nvPr>
        </p:nvSpPr>
        <p:spPr/>
        <p:txBody>
          <a:bodyPr/>
          <a:lstStyle/>
          <a:p>
            <a:fld id="{239D6B6B-5A32-4806-B855-FC5565A54626}" type="datetime1">
              <a:rPr lang="en-US" smtClean="0"/>
              <a:t>2/8/2022</a:t>
            </a:fld>
            <a:endParaRPr lang="en-US"/>
          </a:p>
        </p:txBody>
      </p:sp>
      <p:sp>
        <p:nvSpPr>
          <p:cNvPr id="5" name="Footer Placeholder 4">
            <a:extLst>
              <a:ext uri="{FF2B5EF4-FFF2-40B4-BE49-F238E27FC236}">
                <a16:creationId xmlns:a16="http://schemas.microsoft.com/office/drawing/2014/main" id="{70DFC0B5-0E83-4C88-9B95-1FEFB4DE6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2F483-552B-468E-9482-5A8CC827BF65}"/>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1490716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24CD8-B30D-4B0E-8F65-EFC98396668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95519B9-C23E-465E-8E96-B7CCD0824A0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515083-7324-410F-B3D1-4C130BFC9EB3}"/>
              </a:ext>
            </a:extLst>
          </p:cNvPr>
          <p:cNvSpPr>
            <a:spLocks noGrp="1"/>
          </p:cNvSpPr>
          <p:nvPr>
            <p:ph type="dt" sz="half" idx="10"/>
          </p:nvPr>
        </p:nvSpPr>
        <p:spPr/>
        <p:txBody>
          <a:bodyPr/>
          <a:lstStyle/>
          <a:p>
            <a:fld id="{A0CF945B-3D3B-4A79-8BE0-36D51B343728}" type="datetime1">
              <a:rPr lang="en-US" smtClean="0"/>
              <a:t>2/8/2022</a:t>
            </a:fld>
            <a:endParaRPr lang="en-US"/>
          </a:p>
        </p:txBody>
      </p:sp>
      <p:sp>
        <p:nvSpPr>
          <p:cNvPr id="5" name="Footer Placeholder 4">
            <a:extLst>
              <a:ext uri="{FF2B5EF4-FFF2-40B4-BE49-F238E27FC236}">
                <a16:creationId xmlns:a16="http://schemas.microsoft.com/office/drawing/2014/main" id="{AD69CEF4-B366-4638-B5F4-4A9DD1D67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39D04E-F450-4E2E-BE89-569B88274A12}"/>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3642145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202F-DACC-4BD1-A2FD-1461A59C5F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629B3-0D79-4BDD-A19A-A6A958A6563C}"/>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CB96E2-9B9E-4E95-8D8E-7D2B8245A2C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7CAABE-BDDB-48ED-97FD-7F433133A194}"/>
              </a:ext>
            </a:extLst>
          </p:cNvPr>
          <p:cNvSpPr>
            <a:spLocks noGrp="1"/>
          </p:cNvSpPr>
          <p:nvPr>
            <p:ph type="dt" sz="half" idx="10"/>
          </p:nvPr>
        </p:nvSpPr>
        <p:spPr/>
        <p:txBody>
          <a:bodyPr/>
          <a:lstStyle/>
          <a:p>
            <a:fld id="{882E8687-DDB4-437E-94CF-E04C8E84113D}" type="datetime1">
              <a:rPr lang="en-US" smtClean="0"/>
              <a:t>2/8/2022</a:t>
            </a:fld>
            <a:endParaRPr lang="en-US"/>
          </a:p>
        </p:txBody>
      </p:sp>
      <p:sp>
        <p:nvSpPr>
          <p:cNvPr id="6" name="Footer Placeholder 5">
            <a:extLst>
              <a:ext uri="{FF2B5EF4-FFF2-40B4-BE49-F238E27FC236}">
                <a16:creationId xmlns:a16="http://schemas.microsoft.com/office/drawing/2014/main" id="{F4447F79-62E7-4AC8-87F3-BFB514323D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69C004-7A0E-4298-A7EE-CF25B715DE0B}"/>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193591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2ED3-11FA-4B17-893A-ABAB6C50F6F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9E7F12-D099-423A-890D-106933387BC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51F73DC-7388-4EDA-8113-340EEA3B712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3C462B-90CA-4428-AA0A-7A493E46A9E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97EDF36-0E7A-448B-91A4-7C48E1214046}"/>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CEE6BF-5203-44D3-8A9B-34BEB2719E66}"/>
              </a:ext>
            </a:extLst>
          </p:cNvPr>
          <p:cNvSpPr>
            <a:spLocks noGrp="1"/>
          </p:cNvSpPr>
          <p:nvPr>
            <p:ph type="dt" sz="half" idx="10"/>
          </p:nvPr>
        </p:nvSpPr>
        <p:spPr/>
        <p:txBody>
          <a:bodyPr/>
          <a:lstStyle/>
          <a:p>
            <a:fld id="{4C5CAAE0-E0DE-457B-A2F9-6FB75A5D04AD}" type="datetime1">
              <a:rPr lang="en-US" smtClean="0"/>
              <a:t>2/8/2022</a:t>
            </a:fld>
            <a:endParaRPr lang="en-US"/>
          </a:p>
        </p:txBody>
      </p:sp>
      <p:sp>
        <p:nvSpPr>
          <p:cNvPr id="8" name="Footer Placeholder 7">
            <a:extLst>
              <a:ext uri="{FF2B5EF4-FFF2-40B4-BE49-F238E27FC236}">
                <a16:creationId xmlns:a16="http://schemas.microsoft.com/office/drawing/2014/main" id="{B570426C-632C-4D8F-A7AB-D6A4546A43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93F90D-6F81-463B-BD47-3A072FC4D271}"/>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3984591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3C54-2C00-4245-B406-EF835E2B2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881DD6-929B-42D4-912F-D100D596755F}"/>
              </a:ext>
            </a:extLst>
          </p:cNvPr>
          <p:cNvSpPr>
            <a:spLocks noGrp="1"/>
          </p:cNvSpPr>
          <p:nvPr>
            <p:ph type="dt" sz="half" idx="10"/>
          </p:nvPr>
        </p:nvSpPr>
        <p:spPr/>
        <p:txBody>
          <a:bodyPr/>
          <a:lstStyle/>
          <a:p>
            <a:fld id="{C521DC76-3141-4FB8-BDDC-9D95311B6E9B}" type="datetime1">
              <a:rPr lang="en-US" smtClean="0"/>
              <a:t>2/8/2022</a:t>
            </a:fld>
            <a:endParaRPr lang="en-US"/>
          </a:p>
        </p:txBody>
      </p:sp>
      <p:sp>
        <p:nvSpPr>
          <p:cNvPr id="4" name="Footer Placeholder 3">
            <a:extLst>
              <a:ext uri="{FF2B5EF4-FFF2-40B4-BE49-F238E27FC236}">
                <a16:creationId xmlns:a16="http://schemas.microsoft.com/office/drawing/2014/main" id="{3F5C33A4-C4A4-463D-ACD9-45C0EFA585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194C06-F71F-4554-8F66-9BC37808B768}"/>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2743692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CADA33-5485-4B43-BAB4-70767BB72769}"/>
              </a:ext>
            </a:extLst>
          </p:cNvPr>
          <p:cNvSpPr>
            <a:spLocks noGrp="1"/>
          </p:cNvSpPr>
          <p:nvPr>
            <p:ph type="dt" sz="half" idx="10"/>
          </p:nvPr>
        </p:nvSpPr>
        <p:spPr/>
        <p:txBody>
          <a:bodyPr/>
          <a:lstStyle/>
          <a:p>
            <a:fld id="{1F162F8F-2D53-405F-85E6-D9EA34CB642A}" type="datetime1">
              <a:rPr lang="en-US" smtClean="0"/>
              <a:t>2/8/2022</a:t>
            </a:fld>
            <a:endParaRPr lang="en-US"/>
          </a:p>
        </p:txBody>
      </p:sp>
      <p:sp>
        <p:nvSpPr>
          <p:cNvPr id="3" name="Footer Placeholder 2">
            <a:extLst>
              <a:ext uri="{FF2B5EF4-FFF2-40B4-BE49-F238E27FC236}">
                <a16:creationId xmlns:a16="http://schemas.microsoft.com/office/drawing/2014/main" id="{BE28B122-1672-4602-B8C8-D5E6C74ACD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0CB635-BC64-4139-A740-3814DB2E0E4B}"/>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306238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9" name="Title 1"/>
          <p:cNvSpPr>
            <a:spLocks noGrp="1"/>
          </p:cNvSpPr>
          <p:nvPr>
            <p:ph type="title"/>
          </p:nvPr>
        </p:nvSpPr>
        <p:spPr>
          <a:xfrm>
            <a:off x="457200" y="627329"/>
            <a:ext cx="8229600" cy="1175226"/>
          </a:xfrm>
        </p:spPr>
        <p:txBody>
          <a:bodyPr/>
          <a:lstStyle/>
          <a:p>
            <a:r>
              <a:rPr lang="en-US"/>
              <a:t>Click to edit Master title style</a:t>
            </a:r>
          </a:p>
        </p:txBody>
      </p:sp>
      <p:sp>
        <p:nvSpPr>
          <p:cNvPr id="11" name="Content Placeholder 2"/>
          <p:cNvSpPr>
            <a:spLocks noGrp="1"/>
          </p:cNvSpPr>
          <p:nvPr>
            <p:ph idx="1"/>
          </p:nvPr>
        </p:nvSpPr>
        <p:spPr>
          <a:xfrm>
            <a:off x="457200" y="1803936"/>
            <a:ext cx="8229600" cy="2918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35370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C2C2-B88D-4322-9C78-008C8C5673A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420BB18-4DCB-441E-BE9F-EFC15751808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35C089-68B5-4176-8C4C-B7A6556B7DE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A328E5B-DF12-4712-9FD3-8D48EFB9FF21}"/>
              </a:ext>
            </a:extLst>
          </p:cNvPr>
          <p:cNvSpPr>
            <a:spLocks noGrp="1"/>
          </p:cNvSpPr>
          <p:nvPr>
            <p:ph type="dt" sz="half" idx="10"/>
          </p:nvPr>
        </p:nvSpPr>
        <p:spPr/>
        <p:txBody>
          <a:bodyPr/>
          <a:lstStyle/>
          <a:p>
            <a:fld id="{0F733891-D87F-4FCB-ADD3-5E682549118A}" type="datetime1">
              <a:rPr lang="en-US" smtClean="0"/>
              <a:t>2/8/2022</a:t>
            </a:fld>
            <a:endParaRPr lang="en-US"/>
          </a:p>
        </p:txBody>
      </p:sp>
      <p:sp>
        <p:nvSpPr>
          <p:cNvPr id="6" name="Footer Placeholder 5">
            <a:extLst>
              <a:ext uri="{FF2B5EF4-FFF2-40B4-BE49-F238E27FC236}">
                <a16:creationId xmlns:a16="http://schemas.microsoft.com/office/drawing/2014/main" id="{8CC9DA40-36C0-4F74-8C3A-6C46A86E4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89BDEA-0AFD-4943-B8BD-5EF51EB4D84A}"/>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2478607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CDCA-10BE-4D3A-BAC7-ACE9A9353E6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0731E62-9DAB-4D99-A611-43ADE2B2EF7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C080A6E-5AC7-4C55-832E-3B12DD70D3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69C6848-21BE-4D20-8D7C-6EC0247EEDD3}"/>
              </a:ext>
            </a:extLst>
          </p:cNvPr>
          <p:cNvSpPr>
            <a:spLocks noGrp="1"/>
          </p:cNvSpPr>
          <p:nvPr>
            <p:ph type="dt" sz="half" idx="10"/>
          </p:nvPr>
        </p:nvSpPr>
        <p:spPr/>
        <p:txBody>
          <a:bodyPr/>
          <a:lstStyle/>
          <a:p>
            <a:fld id="{9E0B34FF-02BA-4191-AAA8-74DCFBCA342C}" type="datetime1">
              <a:rPr lang="en-US" smtClean="0"/>
              <a:t>2/8/2022</a:t>
            </a:fld>
            <a:endParaRPr lang="en-US"/>
          </a:p>
        </p:txBody>
      </p:sp>
      <p:sp>
        <p:nvSpPr>
          <p:cNvPr id="6" name="Footer Placeholder 5">
            <a:extLst>
              <a:ext uri="{FF2B5EF4-FFF2-40B4-BE49-F238E27FC236}">
                <a16:creationId xmlns:a16="http://schemas.microsoft.com/office/drawing/2014/main" id="{EC7493C4-322F-4249-A437-C254B58A0C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6FCCD0-095F-495A-8802-6A750408C386}"/>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905109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F3D5-F880-478F-B0AF-C92F07CDCB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E06D72-9236-456A-BE71-CE629FC423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31DAEA-0438-4243-818C-AD51178CE24B}"/>
              </a:ext>
            </a:extLst>
          </p:cNvPr>
          <p:cNvSpPr>
            <a:spLocks noGrp="1"/>
          </p:cNvSpPr>
          <p:nvPr>
            <p:ph type="dt" sz="half" idx="10"/>
          </p:nvPr>
        </p:nvSpPr>
        <p:spPr/>
        <p:txBody>
          <a:bodyPr/>
          <a:lstStyle/>
          <a:p>
            <a:fld id="{9CF05202-09A5-4702-B390-AEFF5667C3D2}" type="datetime1">
              <a:rPr lang="en-US" smtClean="0"/>
              <a:t>2/8/2022</a:t>
            </a:fld>
            <a:endParaRPr lang="en-US"/>
          </a:p>
        </p:txBody>
      </p:sp>
      <p:sp>
        <p:nvSpPr>
          <p:cNvPr id="5" name="Footer Placeholder 4">
            <a:extLst>
              <a:ext uri="{FF2B5EF4-FFF2-40B4-BE49-F238E27FC236}">
                <a16:creationId xmlns:a16="http://schemas.microsoft.com/office/drawing/2014/main" id="{FE4AE7E3-0C05-40B7-8EBE-E0E34A826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25356-B55A-4DCF-B541-71625EDC87BE}"/>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4461300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7F2B35-ADBA-452B-B696-DCE44026BBB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725F46-CA86-4577-9998-99C4321FB2B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0843D-530B-4A36-9A55-00EB1AAA9939}"/>
              </a:ext>
            </a:extLst>
          </p:cNvPr>
          <p:cNvSpPr>
            <a:spLocks noGrp="1"/>
          </p:cNvSpPr>
          <p:nvPr>
            <p:ph type="dt" sz="half" idx="10"/>
          </p:nvPr>
        </p:nvSpPr>
        <p:spPr/>
        <p:txBody>
          <a:bodyPr/>
          <a:lstStyle/>
          <a:p>
            <a:fld id="{EDC2AA5A-FDA6-43A9-8B14-3A2572D5A9DF}" type="datetime1">
              <a:rPr lang="en-US" smtClean="0"/>
              <a:t>2/8/2022</a:t>
            </a:fld>
            <a:endParaRPr lang="en-US"/>
          </a:p>
        </p:txBody>
      </p:sp>
      <p:sp>
        <p:nvSpPr>
          <p:cNvPr id="5" name="Footer Placeholder 4">
            <a:extLst>
              <a:ext uri="{FF2B5EF4-FFF2-40B4-BE49-F238E27FC236}">
                <a16:creationId xmlns:a16="http://schemas.microsoft.com/office/drawing/2014/main" id="{24BFB32C-1617-42C9-B8CA-E4FF27723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523C4-E807-416A-BCDE-B72B06EDA784}"/>
              </a:ext>
            </a:extLst>
          </p:cNvPr>
          <p:cNvSpPr>
            <a:spLocks noGrp="1"/>
          </p:cNvSpPr>
          <p:nvPr>
            <p:ph type="sldNum" sz="quarter" idx="12"/>
          </p:nvPr>
        </p:nvSpPr>
        <p:spPr/>
        <p:txBody>
          <a:bodyPr/>
          <a:lstStyle/>
          <a:p>
            <a:fld id="{721CB924-2262-4242-AE21-455C9AF64F81}" type="slidenum">
              <a:rPr lang="en-US" smtClean="0"/>
              <a:t>‹#›</a:t>
            </a:fld>
            <a:endParaRPr lang="en-US"/>
          </a:p>
        </p:txBody>
      </p:sp>
    </p:spTree>
    <p:extLst>
      <p:ext uri="{BB962C8B-B14F-4D97-AF65-F5344CB8AC3E}">
        <p14:creationId xmlns:p14="http://schemas.microsoft.com/office/powerpoint/2010/main" val="147451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52"/>
          <p:cNvSpPr>
            <a:spLocks noChangeArrowheads="1"/>
          </p:cNvSpPr>
          <p:nvPr userDrawn="1"/>
        </p:nvSpPr>
        <p:spPr bwMode="auto">
          <a:xfrm>
            <a:off x="0" y="0"/>
            <a:ext cx="9144000" cy="4648200"/>
          </a:xfrm>
          <a:prstGeom prst="rect">
            <a:avLst/>
          </a:prstGeom>
          <a:solidFill>
            <a:srgbClr val="005192"/>
          </a:solidFill>
          <a:ln w="9525">
            <a:noFill/>
            <a:miter lim="800000"/>
            <a:headEnd/>
            <a:tailEnd/>
          </a:ln>
        </p:spPr>
        <p:txBody>
          <a:bodyPr wrap="none" anchor="ctr"/>
          <a:lstStyle>
            <a:lvl1pPr eaLnBrk="0" hangingPunct="0">
              <a:defRPr sz="2400" i="1">
                <a:solidFill>
                  <a:schemeClr val="tx1"/>
                </a:solidFill>
                <a:latin typeface="Arial" charset="0"/>
                <a:ea typeface="ＭＳ Ｐゴシック" pitchFamily="34" charset="-128"/>
              </a:defRPr>
            </a:lvl1pPr>
            <a:lvl2pPr marL="742950" indent="-285750" eaLnBrk="0" hangingPunct="0">
              <a:defRPr sz="2400" i="1">
                <a:solidFill>
                  <a:schemeClr val="tx1"/>
                </a:solidFill>
                <a:latin typeface="Arial" charset="0"/>
                <a:ea typeface="ＭＳ Ｐゴシック" pitchFamily="34" charset="-128"/>
              </a:defRPr>
            </a:lvl2pPr>
            <a:lvl3pPr marL="1143000" indent="-228600" eaLnBrk="0" hangingPunct="0">
              <a:defRPr sz="2400" i="1">
                <a:solidFill>
                  <a:schemeClr val="tx1"/>
                </a:solidFill>
                <a:latin typeface="Arial" charset="0"/>
                <a:ea typeface="ＭＳ Ｐゴシック" pitchFamily="34" charset="-128"/>
              </a:defRPr>
            </a:lvl3pPr>
            <a:lvl4pPr marL="1600200" indent="-228600" eaLnBrk="0" hangingPunct="0">
              <a:defRPr sz="2400" i="1">
                <a:solidFill>
                  <a:schemeClr val="tx1"/>
                </a:solidFill>
                <a:latin typeface="Arial" charset="0"/>
                <a:ea typeface="ＭＳ Ｐゴシック" pitchFamily="34" charset="-128"/>
              </a:defRPr>
            </a:lvl4pPr>
            <a:lvl5pPr marL="2057400" indent="-228600" eaLnBrk="0" hangingPunct="0">
              <a:defRPr sz="2400" i="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34" charset="-128"/>
              </a:defRPr>
            </a:lvl9pPr>
          </a:lstStyle>
          <a:p>
            <a:endParaRPr lang="en-US" altLang="en-US"/>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b="0" i="0">
                <a:solidFill>
                  <a:schemeClr val="bg1"/>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bg1"/>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3970462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017713"/>
            <a:ext cx="8226425" cy="508000"/>
          </a:xfrm>
        </p:spPr>
        <p:txBody>
          <a:bodyPr anchor="ctr"/>
          <a:lstStyle>
            <a:lvl1pPr marL="0" indent="0" algn="ctr">
              <a:buFontTx/>
              <a:buNone/>
              <a:defRPr b="0" i="0">
                <a:solidFill>
                  <a:srgbClr val="000000"/>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tx1"/>
                </a:solidFill>
                <a:latin typeface="Arial"/>
                <a:cs typeface="Arial"/>
              </a:defRPr>
            </a:lvl1pPr>
          </a:lstStyle>
          <a:p>
            <a:r>
              <a:rPr lang="en-US"/>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14845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7" name="Picture Placeholder 6"/>
          <p:cNvSpPr>
            <a:spLocks noGrp="1"/>
          </p:cNvSpPr>
          <p:nvPr>
            <p:ph type="pic" sz="quarter" idx="10"/>
          </p:nvPr>
        </p:nvSpPr>
        <p:spPr>
          <a:xfrm>
            <a:off x="0" y="1"/>
            <a:ext cx="9144000" cy="4733635"/>
          </a:xfrm>
        </p:spPr>
        <p:txBody>
          <a:bodyPr/>
          <a:lstStyle/>
          <a:p>
            <a:r>
              <a:rPr lang="en-US"/>
              <a:t>Drag picture to placeholder or click icon to add</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52679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856D804-8CF6-EA41-B37C-AC92A27C33F5}" type="datetime1">
              <a:rPr lang="en-US" smtClean="0"/>
              <a:t>2/8/2022</a:t>
            </a:fld>
            <a:endParaRPr lang="en-US"/>
          </a:p>
        </p:txBody>
      </p:sp>
      <p:sp>
        <p:nvSpPr>
          <p:cNvPr id="5"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2228274"/>
            <a:ext cx="8229600" cy="3897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34FF888-CB1A-B549-80E1-2895DE766AE8}" type="datetime1">
              <a:rPr lang="en-US" smtClean="0"/>
              <a:t>2/8/2022</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104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07989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CB506A-1C32-2A4D-8A12-CF0ABE7F8B83}" type="datetime1">
              <a:rPr lang="en-US" smtClean="0"/>
              <a:t>2/8/2022</a:t>
            </a:fld>
            <a:endParaRPr lang="en-US"/>
          </a:p>
        </p:txBody>
      </p:sp>
      <p:sp>
        <p:nvSpPr>
          <p:cNvPr id="5" name="Footer Placeholder 4"/>
          <p:cNvSpPr>
            <a:spLocks noGrp="1"/>
          </p:cNvSpPr>
          <p:nvPr>
            <p:ph type="ftr" sz="quarter" idx="11"/>
          </p:nvPr>
        </p:nvSpPr>
        <p:spPr/>
        <p:txBody>
          <a:bodyPr/>
          <a:lstStyle>
            <a:lvl1pPr marL="0" marR="0" indent="0" algn="ctr" defTabSz="457200" rtl="0" eaLnBrk="1" fontAlgn="auto" latinLnBrk="0" hangingPunct="1">
              <a:lnSpc>
                <a:spcPct val="100000"/>
              </a:lnSpc>
              <a:spcBef>
                <a:spcPts val="0"/>
              </a:spcBef>
              <a:spcAft>
                <a:spcPts val="0"/>
              </a:spcAft>
              <a:buClrTx/>
              <a:buSzTx/>
              <a:buFontTx/>
              <a:buNone/>
              <a:tabLst/>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1A966F-2DBA-1E40-8270-1BB43D57B404}" type="datetime1">
              <a:rPr lang="en-US" smtClean="0"/>
              <a:t>2/8/2022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17852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Headline Line One</a:t>
            </a:r>
            <a:br>
              <a:rPr lang="en-US"/>
            </a:br>
            <a:r>
              <a:rPr lang="en-US"/>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461E5336-C322-044E-89F1-F25E189CD8F3}" type="datetime1">
              <a:rPr lang="en-US" smtClean="0"/>
              <a:t>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tint val="75000"/>
                  </a:schemeClr>
                </a:solidFill>
                <a:latin typeface="Arial" panose="020B0604020202020204" pitchFamily="34" charset="0"/>
                <a:ea typeface="+mn-ea"/>
                <a:cs typeface="Arial" panose="020B0604020202020204" pitchFamily="34" charset="0"/>
              </a:defRPr>
            </a:lvl1pPr>
          </a:lstStyle>
          <a:p>
            <a:r>
              <a:rPr lang="tr-TR" spc="50">
                <a:solidFill>
                  <a:srgbClr val="0071A1"/>
                </a:solidFill>
                <a:latin typeface="Arial"/>
              </a:rPr>
              <a:t>seattlecentral.edu </a:t>
            </a:r>
            <a:endParaRPr lang="en-US" spc="50">
              <a:solidFill>
                <a:srgbClr val="0071A1"/>
              </a:solidFill>
              <a:latin typeface="Arial"/>
            </a:endParaRPr>
          </a:p>
        </p:txBody>
      </p:sp>
      <p:sp>
        <p:nvSpPr>
          <p:cNvPr id="2" name="Rectangle 1">
            <a:extLst>
              <a:ext uri="{FF2B5EF4-FFF2-40B4-BE49-F238E27FC236}">
                <a16:creationId xmlns:a16="http://schemas.microsoft.com/office/drawing/2014/main" id="{489391CC-C0BA-704C-8A66-4F48F2809E1B}"/>
              </a:ext>
            </a:extLst>
          </p:cNvPr>
          <p:cNvSpPr/>
          <p:nvPr userDrawn="1"/>
        </p:nvSpPr>
        <p:spPr>
          <a:xfrm>
            <a:off x="0" y="0"/>
            <a:ext cx="9144000" cy="714373"/>
          </a:xfrm>
          <a:prstGeom prst="rect">
            <a:avLst/>
          </a:prstGeom>
          <a:solidFill>
            <a:srgbClr val="00519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pic>
        <p:nvPicPr>
          <p:cNvPr id="6" name="Picture 5">
            <a:extLst>
              <a:ext uri="{FF2B5EF4-FFF2-40B4-BE49-F238E27FC236}">
                <a16:creationId xmlns:a16="http://schemas.microsoft.com/office/drawing/2014/main" id="{C0068184-D20F-C945-95C3-2B7C421B1B94}"/>
              </a:ext>
            </a:extLst>
          </p:cNvPr>
          <p:cNvPicPr>
            <a:picLocks noChangeAspect="1"/>
          </p:cNvPicPr>
          <p:nvPr userDrawn="1"/>
        </p:nvPicPr>
        <p:blipFill>
          <a:blip r:embed="rId14"/>
          <a:stretch>
            <a:fillRect/>
          </a:stretch>
        </p:blipFill>
        <p:spPr>
          <a:xfrm>
            <a:off x="215900" y="156370"/>
            <a:ext cx="2374900" cy="419100"/>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690" r:id="rId2"/>
    <p:sldLayoutId id="2147483676" r:id="rId3"/>
    <p:sldLayoutId id="2147483706" r:id="rId4"/>
    <p:sldLayoutId id="2147483691" r:id="rId5"/>
    <p:sldLayoutId id="2147483678" r:id="rId6"/>
    <p:sldLayoutId id="2147483679" r:id="rId7"/>
    <p:sldLayoutId id="2147483680" r:id="rId8"/>
    <p:sldLayoutId id="2147483681" r:id="rId9"/>
    <p:sldLayoutId id="2147483682" r:id="rId10"/>
    <p:sldLayoutId id="2147483685" r:id="rId11"/>
    <p:sldLayoutId id="2147483686" r:id="rId12"/>
  </p:sldLayoutIdLst>
  <p:hf sldNum="0" hdr="0" dt="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21A636-5A96-46FC-BB10-F7A0AA53A70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66CAF8-DBA7-4D9B-BC99-DF4D47B7E31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5072A-7A36-4054-AAB0-4305B8F604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578203-D659-4F16-BA27-3C5E15B303AA}" type="datetime1">
              <a:rPr lang="en-US" smtClean="0"/>
              <a:t>2/8/2022</a:t>
            </a:fld>
            <a:endParaRPr lang="en-US"/>
          </a:p>
        </p:txBody>
      </p:sp>
      <p:sp>
        <p:nvSpPr>
          <p:cNvPr id="5" name="Footer Placeholder 4">
            <a:extLst>
              <a:ext uri="{FF2B5EF4-FFF2-40B4-BE49-F238E27FC236}">
                <a16:creationId xmlns:a16="http://schemas.microsoft.com/office/drawing/2014/main" id="{F5A92EAD-2F03-406A-919D-8122784A9FF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1FD576-7CBF-49D3-BAE3-4D7CF0B111C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1CB924-2262-4242-AE21-455C9AF64F81}" type="slidenum">
              <a:rPr lang="en-US" smtClean="0"/>
              <a:t>‹#›</a:t>
            </a:fld>
            <a:endParaRPr lang="en-US"/>
          </a:p>
        </p:txBody>
      </p:sp>
    </p:spTree>
    <p:extLst>
      <p:ext uri="{BB962C8B-B14F-4D97-AF65-F5344CB8AC3E}">
        <p14:creationId xmlns:p14="http://schemas.microsoft.com/office/powerpoint/2010/main" val="72048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US" smtClean="0"/>
              <a:t>2/8/2022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2" Type="http://schemas.openxmlformats.org/officeDocument/2006/relationships/hyperlink" Target="https://seattlecentral.edu/about/administrative-services/facilities/advisory-committe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409458" y="2139206"/>
            <a:ext cx="8499158" cy="776287"/>
          </a:xfrm>
        </p:spPr>
        <p:txBody>
          <a:bodyPr/>
          <a:lstStyle/>
          <a:p>
            <a:r>
              <a:rPr lang="en-US" sz="4400"/>
              <a:t>2021-2022</a:t>
            </a:r>
            <a:br>
              <a:rPr lang="en-US" sz="4400"/>
            </a:br>
            <a:r>
              <a:rPr lang="en-US" sz="4400"/>
              <a:t>Town Hall Meeting </a:t>
            </a:r>
            <a:br>
              <a:rPr lang="en-US" sz="4400"/>
            </a:br>
            <a:r>
              <a:rPr lang="en-US" sz="4400"/>
              <a:t>for Faculty &amp; Staff</a:t>
            </a:r>
            <a:br>
              <a:rPr lang="en-US" sz="4400"/>
            </a:br>
            <a:endParaRPr lang="en-US"/>
          </a:p>
        </p:txBody>
      </p:sp>
      <p:sp>
        <p:nvSpPr>
          <p:cNvPr id="4" name="TextBox 3"/>
          <p:cNvSpPr txBox="1"/>
          <p:nvPr/>
        </p:nvSpPr>
        <p:spPr>
          <a:xfrm>
            <a:off x="622997" y="5466303"/>
            <a:ext cx="4374005" cy="584775"/>
          </a:xfrm>
          <a:prstGeom prst="rect">
            <a:avLst/>
          </a:prstGeom>
          <a:noFill/>
        </p:spPr>
        <p:txBody>
          <a:bodyPr wrap="square" lIns="91440" tIns="45720" rIns="91440" bIns="45720" rtlCol="0" anchor="t">
            <a:spAutoFit/>
          </a:bodyPr>
          <a:lstStyle/>
          <a:p>
            <a:r>
              <a:rPr lang="en-US" sz="3200" b="1">
                <a:latin typeface="Arial"/>
                <a:ea typeface="ＭＳ Ｐゴシック"/>
                <a:cs typeface="Arial"/>
              </a:rPr>
              <a:t>February 8, 2022</a:t>
            </a:r>
          </a:p>
        </p:txBody>
      </p:sp>
      <p:pic>
        <p:nvPicPr>
          <p:cNvPr id="5" name="Picture 4">
            <a:extLst>
              <a:ext uri="{FF2B5EF4-FFF2-40B4-BE49-F238E27FC236}">
                <a16:creationId xmlns:a16="http://schemas.microsoft.com/office/drawing/2014/main" id="{6EB93589-B2D1-4449-9DCC-EF84C6614326}"/>
              </a:ext>
            </a:extLst>
          </p:cNvPr>
          <p:cNvPicPr>
            <a:picLocks noChangeAspect="1"/>
          </p:cNvPicPr>
          <p:nvPr/>
        </p:nvPicPr>
        <p:blipFill>
          <a:blip r:embed="rId3"/>
          <a:stretch>
            <a:fillRect/>
          </a:stretch>
        </p:blipFill>
        <p:spPr>
          <a:xfrm>
            <a:off x="6737941" y="6126359"/>
            <a:ext cx="2170675" cy="383060"/>
          </a:xfrm>
          <a:prstGeom prst="rect">
            <a:avLst/>
          </a:prstGeom>
        </p:spPr>
      </p:pic>
    </p:spTree>
    <p:extLst>
      <p:ext uri="{BB962C8B-B14F-4D97-AF65-F5344CB8AC3E}">
        <p14:creationId xmlns:p14="http://schemas.microsoft.com/office/powerpoint/2010/main" val="4171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71CC9-EC48-4600-9D7E-3A801E4C083F}"/>
              </a:ext>
            </a:extLst>
          </p:cNvPr>
          <p:cNvSpPr>
            <a:spLocks noGrp="1"/>
          </p:cNvSpPr>
          <p:nvPr>
            <p:ph type="title"/>
          </p:nvPr>
        </p:nvSpPr>
        <p:spPr>
          <a:xfrm>
            <a:off x="457200" y="1062113"/>
            <a:ext cx="8229600" cy="1068387"/>
          </a:xfrm>
        </p:spPr>
        <p:txBody>
          <a:bodyPr/>
          <a:lstStyle/>
          <a:p>
            <a:r>
              <a:rPr lang="en-US" u="sng">
                <a:ea typeface="ＭＳ Ｐゴシック"/>
              </a:rPr>
              <a:t>Winter 2022 Student Vaccination Attestation (SVA) &amp; COVID Rates</a:t>
            </a:r>
            <a:endParaRPr lang="en-US">
              <a:ea typeface="ＭＳ Ｐゴシック"/>
            </a:endParaRPr>
          </a:p>
        </p:txBody>
      </p:sp>
      <p:sp>
        <p:nvSpPr>
          <p:cNvPr id="3" name="Content Placeholder 2">
            <a:extLst>
              <a:ext uri="{FF2B5EF4-FFF2-40B4-BE49-F238E27FC236}">
                <a16:creationId xmlns:a16="http://schemas.microsoft.com/office/drawing/2014/main" id="{21A9FBBE-C3BB-4390-B223-24B91512D4FF}"/>
              </a:ext>
            </a:extLst>
          </p:cNvPr>
          <p:cNvSpPr>
            <a:spLocks noGrp="1"/>
          </p:cNvSpPr>
          <p:nvPr>
            <p:ph idx="1"/>
          </p:nvPr>
        </p:nvSpPr>
        <p:spPr>
          <a:xfrm>
            <a:off x="457200" y="2813274"/>
            <a:ext cx="8229600" cy="3897890"/>
          </a:xfrm>
        </p:spPr>
        <p:txBody>
          <a:bodyPr/>
          <a:lstStyle/>
          <a:p>
            <a:endParaRPr lang="en-US" sz="2800">
              <a:ea typeface="ＭＳ Ｐゴシック"/>
              <a:cs typeface="Calibri"/>
            </a:endParaRPr>
          </a:p>
          <a:p>
            <a:endParaRPr lang="en-US" sz="2800">
              <a:ea typeface="ＭＳ Ｐゴシック"/>
              <a:cs typeface="Calibri"/>
            </a:endParaRPr>
          </a:p>
          <a:p>
            <a:endParaRPr lang="en-US" sz="2800">
              <a:solidFill>
                <a:srgbClr val="000000"/>
              </a:solidFill>
              <a:ea typeface="ＭＳ Ｐゴシック"/>
              <a:cs typeface="Calibri"/>
            </a:endParaRPr>
          </a:p>
        </p:txBody>
      </p:sp>
      <p:graphicFrame>
        <p:nvGraphicFramePr>
          <p:cNvPr id="10" name="Table 9">
            <a:extLst>
              <a:ext uri="{FF2B5EF4-FFF2-40B4-BE49-F238E27FC236}">
                <a16:creationId xmlns:a16="http://schemas.microsoft.com/office/drawing/2014/main" id="{112D667C-5CF8-4D97-A4EB-4C3CB483CD3B}"/>
              </a:ext>
            </a:extLst>
          </p:cNvPr>
          <p:cNvGraphicFramePr>
            <a:graphicFrameLocks noGrp="1"/>
          </p:cNvGraphicFramePr>
          <p:nvPr>
            <p:extLst>
              <p:ext uri="{D42A27DB-BD31-4B8C-83A1-F6EECF244321}">
                <p14:modId xmlns:p14="http://schemas.microsoft.com/office/powerpoint/2010/main" val="3146047464"/>
              </p:ext>
            </p:extLst>
          </p:nvPr>
        </p:nvGraphicFramePr>
        <p:xfrm>
          <a:off x="1000125" y="2567940"/>
          <a:ext cx="7143750" cy="1722120"/>
        </p:xfrm>
        <a:graphic>
          <a:graphicData uri="http://schemas.openxmlformats.org/drawingml/2006/table">
            <a:tbl>
              <a:tblPr firstRow="1" bandRow="1">
                <a:tableStyleId>{5C22544A-7EE6-4342-B048-85BDC9FD1C3A}</a:tableStyleId>
              </a:tblPr>
              <a:tblGrid>
                <a:gridCol w="2381250">
                  <a:extLst>
                    <a:ext uri="{9D8B030D-6E8A-4147-A177-3AD203B41FA5}">
                      <a16:colId xmlns:a16="http://schemas.microsoft.com/office/drawing/2014/main" val="4174859866"/>
                    </a:ext>
                  </a:extLst>
                </a:gridCol>
                <a:gridCol w="2381250">
                  <a:extLst>
                    <a:ext uri="{9D8B030D-6E8A-4147-A177-3AD203B41FA5}">
                      <a16:colId xmlns:a16="http://schemas.microsoft.com/office/drawing/2014/main" val="3529679726"/>
                    </a:ext>
                  </a:extLst>
                </a:gridCol>
                <a:gridCol w="2381250">
                  <a:extLst>
                    <a:ext uri="{9D8B030D-6E8A-4147-A177-3AD203B41FA5}">
                      <a16:colId xmlns:a16="http://schemas.microsoft.com/office/drawing/2014/main" val="2851996349"/>
                    </a:ext>
                  </a:extLst>
                </a:gridCol>
              </a:tblGrid>
              <a:tr h="0">
                <a:tc>
                  <a:txBody>
                    <a:bodyPr/>
                    <a:lstStyle/>
                    <a:p>
                      <a:r>
                        <a:rPr lang="en-US">
                          <a:effectLst/>
                        </a:rPr>
                        <a:t>College</a:t>
                      </a:r>
                    </a:p>
                  </a:txBody>
                  <a:tcPr marL="9525" marR="9525" marT="9525" marB="9525" anchor="ctr"/>
                </a:tc>
                <a:tc>
                  <a:txBody>
                    <a:bodyPr/>
                    <a:lstStyle/>
                    <a:p>
                      <a:r>
                        <a:rPr lang="en-US">
                          <a:effectLst/>
                        </a:rPr>
                        <a:t>Percent Students</a:t>
                      </a:r>
                      <a:br>
                        <a:rPr lang="en-US">
                          <a:effectLst/>
                        </a:rPr>
                      </a:br>
                      <a:r>
                        <a:rPr lang="en-US">
                          <a:effectLst/>
                        </a:rPr>
                        <a:t>Attesting Fully Vaccinated</a:t>
                      </a:r>
                    </a:p>
                  </a:txBody>
                  <a:tcPr marL="9525" marR="9525" marT="9525" marB="9525" anchor="ctr"/>
                </a:tc>
                <a:tc>
                  <a:txBody>
                    <a:bodyPr/>
                    <a:lstStyle/>
                    <a:p>
                      <a:r>
                        <a:rPr lang="en-US">
                          <a:effectLst/>
                        </a:rPr>
                        <a:t>Percent Students</a:t>
                      </a:r>
                      <a:br>
                        <a:rPr lang="en-US">
                          <a:effectLst/>
                        </a:rPr>
                      </a:br>
                      <a:r>
                        <a:rPr lang="en-US">
                          <a:effectLst/>
                        </a:rPr>
                        <a:t>with Religious or Medical Exemptions </a:t>
                      </a:r>
                    </a:p>
                  </a:txBody>
                  <a:tcPr marL="9525" marR="9525" marT="9525" marB="9525" anchor="ctr"/>
                </a:tc>
                <a:extLst>
                  <a:ext uri="{0D108BD9-81ED-4DB2-BD59-A6C34878D82A}">
                    <a16:rowId xmlns:a16="http://schemas.microsoft.com/office/drawing/2014/main" val="2625109103"/>
                  </a:ext>
                </a:extLst>
              </a:tr>
              <a:tr h="0">
                <a:tc>
                  <a:txBody>
                    <a:bodyPr/>
                    <a:lstStyle/>
                    <a:p>
                      <a:r>
                        <a:rPr lang="en-US">
                          <a:effectLst/>
                        </a:rPr>
                        <a:t>North Seattle College</a:t>
                      </a:r>
                    </a:p>
                  </a:txBody>
                  <a:tcPr marL="9525" marR="9525" marT="9525" marB="9525" anchor="ctr"/>
                </a:tc>
                <a:tc>
                  <a:txBody>
                    <a:bodyPr/>
                    <a:lstStyle/>
                    <a:p>
                      <a:r>
                        <a:rPr lang="en-US">
                          <a:effectLst/>
                        </a:rPr>
                        <a:t>  95.60%</a:t>
                      </a:r>
                    </a:p>
                  </a:txBody>
                  <a:tcPr marL="9525" marR="9525" marT="9525" marB="9525" anchor="ctr"/>
                </a:tc>
                <a:tc>
                  <a:txBody>
                    <a:bodyPr/>
                    <a:lstStyle/>
                    <a:p>
                      <a:r>
                        <a:rPr lang="en-US">
                          <a:effectLst/>
                        </a:rPr>
                        <a:t>  4.40%</a:t>
                      </a:r>
                    </a:p>
                  </a:txBody>
                  <a:tcPr marL="9525" marR="9525" marT="9525" marB="9525" anchor="ctr"/>
                </a:tc>
                <a:extLst>
                  <a:ext uri="{0D108BD9-81ED-4DB2-BD59-A6C34878D82A}">
                    <a16:rowId xmlns:a16="http://schemas.microsoft.com/office/drawing/2014/main" val="1744810412"/>
                  </a:ext>
                </a:extLst>
              </a:tr>
              <a:tr h="0">
                <a:tc>
                  <a:txBody>
                    <a:bodyPr/>
                    <a:lstStyle/>
                    <a:p>
                      <a:r>
                        <a:rPr lang="en-US">
                          <a:effectLst/>
                        </a:rPr>
                        <a:t>Seattle Central College</a:t>
                      </a:r>
                    </a:p>
                  </a:txBody>
                  <a:tcPr marL="9525" marR="9525" marT="9525" marB="9525" anchor="ctr"/>
                </a:tc>
                <a:tc>
                  <a:txBody>
                    <a:bodyPr/>
                    <a:lstStyle/>
                    <a:p>
                      <a:r>
                        <a:rPr lang="en-US">
                          <a:effectLst/>
                        </a:rPr>
                        <a:t>  95.77%</a:t>
                      </a:r>
                    </a:p>
                  </a:txBody>
                  <a:tcPr marL="9525" marR="9525" marT="9525" marB="9525" anchor="ctr"/>
                </a:tc>
                <a:tc>
                  <a:txBody>
                    <a:bodyPr/>
                    <a:lstStyle/>
                    <a:p>
                      <a:r>
                        <a:rPr lang="en-US">
                          <a:effectLst/>
                        </a:rPr>
                        <a:t>  4.23%</a:t>
                      </a:r>
                    </a:p>
                  </a:txBody>
                  <a:tcPr marL="9525" marR="9525" marT="9525" marB="9525" anchor="ctr"/>
                </a:tc>
                <a:extLst>
                  <a:ext uri="{0D108BD9-81ED-4DB2-BD59-A6C34878D82A}">
                    <a16:rowId xmlns:a16="http://schemas.microsoft.com/office/drawing/2014/main" val="1767605336"/>
                  </a:ext>
                </a:extLst>
              </a:tr>
              <a:tr h="0">
                <a:tc>
                  <a:txBody>
                    <a:bodyPr/>
                    <a:lstStyle/>
                    <a:p>
                      <a:r>
                        <a:rPr lang="en-US">
                          <a:effectLst/>
                        </a:rPr>
                        <a:t>South Seattle College</a:t>
                      </a:r>
                    </a:p>
                  </a:txBody>
                  <a:tcPr marL="9525" marR="9525" marT="9525" marB="9525" anchor="ctr"/>
                </a:tc>
                <a:tc>
                  <a:txBody>
                    <a:bodyPr/>
                    <a:lstStyle/>
                    <a:p>
                      <a:r>
                        <a:rPr lang="en-US">
                          <a:effectLst/>
                        </a:rPr>
                        <a:t>  94.87%</a:t>
                      </a:r>
                    </a:p>
                  </a:txBody>
                  <a:tcPr marL="9525" marR="9525" marT="9525" marB="9525" anchor="ctr"/>
                </a:tc>
                <a:tc>
                  <a:txBody>
                    <a:bodyPr/>
                    <a:lstStyle/>
                    <a:p>
                      <a:r>
                        <a:rPr lang="en-US">
                          <a:effectLst/>
                        </a:rPr>
                        <a:t>  5.13%</a:t>
                      </a:r>
                    </a:p>
                  </a:txBody>
                  <a:tcPr marL="9525" marR="9525" marT="9525" marB="9525" anchor="ctr"/>
                </a:tc>
                <a:extLst>
                  <a:ext uri="{0D108BD9-81ED-4DB2-BD59-A6C34878D82A}">
                    <a16:rowId xmlns:a16="http://schemas.microsoft.com/office/drawing/2014/main" val="1734282705"/>
                  </a:ext>
                </a:extLst>
              </a:tr>
            </a:tbl>
          </a:graphicData>
        </a:graphic>
      </p:graphicFrame>
    </p:spTree>
    <p:extLst>
      <p:ext uri="{BB962C8B-B14F-4D97-AF65-F5344CB8AC3E}">
        <p14:creationId xmlns:p14="http://schemas.microsoft.com/office/powerpoint/2010/main" val="223167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60F3-FEEA-445A-B7BE-DEEF56C1BEEE}"/>
              </a:ext>
            </a:extLst>
          </p:cNvPr>
          <p:cNvSpPr>
            <a:spLocks noGrp="1"/>
          </p:cNvSpPr>
          <p:nvPr>
            <p:ph type="title"/>
          </p:nvPr>
        </p:nvSpPr>
        <p:spPr>
          <a:xfrm>
            <a:off x="530225" y="768288"/>
            <a:ext cx="8229600" cy="1068387"/>
          </a:xfrm>
        </p:spPr>
        <p:txBody>
          <a:bodyPr/>
          <a:lstStyle/>
          <a:p>
            <a:r>
              <a:rPr lang="en-US">
                <a:ea typeface="ＭＳ Ｐゴシック"/>
              </a:rPr>
              <a:t>Confirmed Cases</a:t>
            </a:r>
            <a:endParaRPr lang="en-US"/>
          </a:p>
        </p:txBody>
      </p:sp>
      <p:graphicFrame>
        <p:nvGraphicFramePr>
          <p:cNvPr id="6" name="Content Placeholder 5">
            <a:extLst>
              <a:ext uri="{FF2B5EF4-FFF2-40B4-BE49-F238E27FC236}">
                <a16:creationId xmlns:a16="http://schemas.microsoft.com/office/drawing/2014/main" id="{F4ABCFF5-CC2C-49B7-B83B-D4C82AA6EAC8}"/>
              </a:ext>
            </a:extLst>
          </p:cNvPr>
          <p:cNvGraphicFramePr>
            <a:graphicFrameLocks noGrp="1"/>
          </p:cNvGraphicFramePr>
          <p:nvPr>
            <p:ph sz="half" idx="2"/>
            <p:extLst>
              <p:ext uri="{D42A27DB-BD31-4B8C-83A1-F6EECF244321}">
                <p14:modId xmlns:p14="http://schemas.microsoft.com/office/powerpoint/2010/main" val="3496342949"/>
              </p:ext>
            </p:extLst>
          </p:nvPr>
        </p:nvGraphicFramePr>
        <p:xfrm>
          <a:off x="568598" y="1589756"/>
          <a:ext cx="4404213" cy="5025563"/>
        </p:xfrm>
        <a:graphic>
          <a:graphicData uri="http://schemas.openxmlformats.org/drawingml/2006/table">
            <a:tbl>
              <a:tblPr firstRow="1" bandRow="1">
                <a:tableStyleId>{5C22544A-7EE6-4342-B048-85BDC9FD1C3A}</a:tableStyleId>
              </a:tblPr>
              <a:tblGrid>
                <a:gridCol w="1074378">
                  <a:extLst>
                    <a:ext uri="{9D8B030D-6E8A-4147-A177-3AD203B41FA5}">
                      <a16:colId xmlns:a16="http://schemas.microsoft.com/office/drawing/2014/main" val="3883544735"/>
                    </a:ext>
                  </a:extLst>
                </a:gridCol>
                <a:gridCol w="665967">
                  <a:extLst>
                    <a:ext uri="{9D8B030D-6E8A-4147-A177-3AD203B41FA5}">
                      <a16:colId xmlns:a16="http://schemas.microsoft.com/office/drawing/2014/main" val="1197842337"/>
                    </a:ext>
                  </a:extLst>
                </a:gridCol>
                <a:gridCol w="665967">
                  <a:extLst>
                    <a:ext uri="{9D8B030D-6E8A-4147-A177-3AD203B41FA5}">
                      <a16:colId xmlns:a16="http://schemas.microsoft.com/office/drawing/2014/main" val="1524720845"/>
                    </a:ext>
                  </a:extLst>
                </a:gridCol>
                <a:gridCol w="665967">
                  <a:extLst>
                    <a:ext uri="{9D8B030D-6E8A-4147-A177-3AD203B41FA5}">
                      <a16:colId xmlns:a16="http://schemas.microsoft.com/office/drawing/2014/main" val="3621210003"/>
                    </a:ext>
                  </a:extLst>
                </a:gridCol>
                <a:gridCol w="665967">
                  <a:extLst>
                    <a:ext uri="{9D8B030D-6E8A-4147-A177-3AD203B41FA5}">
                      <a16:colId xmlns:a16="http://schemas.microsoft.com/office/drawing/2014/main" val="1217327092"/>
                    </a:ext>
                  </a:extLst>
                </a:gridCol>
                <a:gridCol w="665967">
                  <a:extLst>
                    <a:ext uri="{9D8B030D-6E8A-4147-A177-3AD203B41FA5}">
                      <a16:colId xmlns:a16="http://schemas.microsoft.com/office/drawing/2014/main" val="307694559"/>
                    </a:ext>
                  </a:extLst>
                </a:gridCol>
              </a:tblGrid>
              <a:tr h="667351">
                <a:tc>
                  <a:txBody>
                    <a:bodyPr/>
                    <a:lstStyle/>
                    <a:p>
                      <a:pPr marL="0" marR="0">
                        <a:spcBef>
                          <a:spcPts val="0"/>
                        </a:spcBef>
                        <a:spcAft>
                          <a:spcPts val="0"/>
                        </a:spcAft>
                      </a:pPr>
                      <a:r>
                        <a:rPr lang="en-US" sz="1200">
                          <a:effectLst/>
                        </a:rPr>
                        <a:t>Confirmed Cases</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Dec.</a:t>
                      </a:r>
                      <a:br>
                        <a:rPr lang="en-US" sz="1200">
                          <a:effectLst/>
                        </a:rPr>
                      </a:br>
                      <a:r>
                        <a:rPr lang="en-US" sz="1200">
                          <a:effectLst/>
                        </a:rPr>
                        <a:t>27-31</a:t>
                      </a:r>
                      <a:br>
                        <a:rPr lang="en-US" sz="1200">
                          <a:effectLst/>
                        </a:rPr>
                      </a:br>
                      <a:r>
                        <a:rPr lang="en-US" sz="1200">
                          <a:effectLst/>
                        </a:rPr>
                        <a:t>2021</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2-8</a:t>
                      </a:r>
                      <a:br>
                        <a:rPr lang="en-US" sz="1200">
                          <a:effectLst/>
                        </a:rPr>
                      </a:br>
                      <a:r>
                        <a:rPr lang="en-US" sz="1200">
                          <a:effectLst/>
                        </a:rPr>
                        <a:t>2022</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9-15</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16-22</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23-29</a:t>
                      </a:r>
                      <a:endParaRPr lang="en-US" sz="1200">
                        <a:effectLst/>
                        <a:latin typeface="Calibri"/>
                      </a:endParaRPr>
                    </a:p>
                  </a:txBody>
                  <a:tcPr marL="0" marR="0" marT="0" marB="0" anchor="ctr"/>
                </a:tc>
                <a:extLst>
                  <a:ext uri="{0D108BD9-81ED-4DB2-BD59-A6C34878D82A}">
                    <a16:rowId xmlns:a16="http://schemas.microsoft.com/office/drawing/2014/main" val="927582121"/>
                  </a:ext>
                </a:extLst>
              </a:tr>
              <a:tr h="435821">
                <a:tc>
                  <a:txBody>
                    <a:bodyPr/>
                    <a:lstStyle/>
                    <a:p>
                      <a:pPr marL="0" marR="0">
                        <a:spcBef>
                          <a:spcPts val="0"/>
                        </a:spcBef>
                        <a:spcAft>
                          <a:spcPts val="0"/>
                        </a:spcAft>
                      </a:pPr>
                      <a:r>
                        <a:rPr lang="en-US" sz="1200">
                          <a:effectLst/>
                        </a:rPr>
                        <a:t>North Seattle College</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18</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7</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9</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7</a:t>
                      </a:r>
                      <a:endParaRPr lang="en-US" sz="1200">
                        <a:effectLst/>
                        <a:latin typeface="Calibri"/>
                      </a:endParaRPr>
                    </a:p>
                  </a:txBody>
                  <a:tcPr marL="0" marR="0" marT="0" marB="0" anchor="ctr"/>
                </a:tc>
                <a:extLst>
                  <a:ext uri="{0D108BD9-81ED-4DB2-BD59-A6C34878D82A}">
                    <a16:rowId xmlns:a16="http://schemas.microsoft.com/office/drawing/2014/main" val="4244514485"/>
                  </a:ext>
                </a:extLst>
              </a:tr>
              <a:tr h="435821">
                <a:tc>
                  <a:txBody>
                    <a:bodyPr/>
                    <a:lstStyle/>
                    <a:p>
                      <a:pPr marL="0" marR="0">
                        <a:spcBef>
                          <a:spcPts val="0"/>
                        </a:spcBef>
                        <a:spcAft>
                          <a:spcPts val="0"/>
                        </a:spcAft>
                      </a:pPr>
                      <a:r>
                        <a:rPr lang="en-US" sz="1200">
                          <a:effectLst/>
                          <a:highlight>
                            <a:srgbClr val="FFFF00"/>
                          </a:highlight>
                        </a:rPr>
                        <a:t>Seattle Central College</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5</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11</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27</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20</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9</a:t>
                      </a:r>
                      <a:endParaRPr lang="en-US" sz="1200">
                        <a:effectLst/>
                        <a:highlight>
                          <a:srgbClr val="FFFF00"/>
                        </a:highlight>
                        <a:latin typeface="Calibri"/>
                      </a:endParaRPr>
                    </a:p>
                  </a:txBody>
                  <a:tcPr marL="0" marR="0" marT="0" marB="0" anchor="ctr"/>
                </a:tc>
                <a:extLst>
                  <a:ext uri="{0D108BD9-81ED-4DB2-BD59-A6C34878D82A}">
                    <a16:rowId xmlns:a16="http://schemas.microsoft.com/office/drawing/2014/main" val="1389187014"/>
                  </a:ext>
                </a:extLst>
              </a:tr>
              <a:tr h="435821">
                <a:tc>
                  <a:txBody>
                    <a:bodyPr/>
                    <a:lstStyle/>
                    <a:p>
                      <a:pPr marL="0" marR="0">
                        <a:spcBef>
                          <a:spcPts val="0"/>
                        </a:spcBef>
                        <a:spcAft>
                          <a:spcPts val="0"/>
                        </a:spcAft>
                      </a:pPr>
                      <a:r>
                        <a:rPr lang="en-US" sz="1200">
                          <a:effectLst/>
                        </a:rPr>
                        <a:t>South Seattle College</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4</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19</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19</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6</a:t>
                      </a:r>
                      <a:endParaRPr lang="en-US" sz="1200">
                        <a:effectLst/>
                        <a:latin typeface="Calibri"/>
                      </a:endParaRPr>
                    </a:p>
                  </a:txBody>
                  <a:tcPr marL="0" marR="0" marT="0" marB="0" anchor="ctr"/>
                </a:tc>
                <a:extLst>
                  <a:ext uri="{0D108BD9-81ED-4DB2-BD59-A6C34878D82A}">
                    <a16:rowId xmlns:a16="http://schemas.microsoft.com/office/drawing/2014/main" val="3809841335"/>
                  </a:ext>
                </a:extLst>
              </a:tr>
              <a:tr h="653732">
                <a:tc>
                  <a:txBody>
                    <a:bodyPr/>
                    <a:lstStyle/>
                    <a:p>
                      <a:pPr marL="0" marR="0">
                        <a:spcBef>
                          <a:spcPts val="0"/>
                        </a:spcBef>
                        <a:spcAft>
                          <a:spcPts val="0"/>
                        </a:spcAft>
                      </a:pPr>
                      <a:r>
                        <a:rPr lang="en-US" sz="1200">
                          <a:effectLst/>
                        </a:rPr>
                        <a:t>South - Georgetown Campus</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4</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3</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extLst>
                  <a:ext uri="{0D108BD9-81ED-4DB2-BD59-A6C34878D82A}">
                    <a16:rowId xmlns:a16="http://schemas.microsoft.com/office/drawing/2014/main" val="725521707"/>
                  </a:ext>
                </a:extLst>
              </a:tr>
              <a:tr h="653732">
                <a:tc>
                  <a:txBody>
                    <a:bodyPr/>
                    <a:lstStyle/>
                    <a:p>
                      <a:pPr marL="0" marR="0">
                        <a:spcBef>
                          <a:spcPts val="0"/>
                        </a:spcBef>
                        <a:spcAft>
                          <a:spcPts val="0"/>
                        </a:spcAft>
                      </a:pPr>
                      <a:r>
                        <a:rPr lang="en-US" sz="1200">
                          <a:effectLst/>
                        </a:rPr>
                        <a:t>Central - Wood Technology Center</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6</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extLst>
                  <a:ext uri="{0D108BD9-81ED-4DB2-BD59-A6C34878D82A}">
                    <a16:rowId xmlns:a16="http://schemas.microsoft.com/office/drawing/2014/main" val="3935225124"/>
                  </a:ext>
                </a:extLst>
              </a:tr>
              <a:tr h="653732">
                <a:tc>
                  <a:txBody>
                    <a:bodyPr/>
                    <a:lstStyle/>
                    <a:p>
                      <a:pPr marL="0" marR="0">
                        <a:spcBef>
                          <a:spcPts val="0"/>
                        </a:spcBef>
                        <a:spcAft>
                          <a:spcPts val="0"/>
                        </a:spcAft>
                      </a:pPr>
                      <a:r>
                        <a:rPr lang="en-US" sz="1200">
                          <a:effectLst/>
                        </a:rPr>
                        <a:t>Central - Maritime Academy</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3</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extLst>
                  <a:ext uri="{0D108BD9-81ED-4DB2-BD59-A6C34878D82A}">
                    <a16:rowId xmlns:a16="http://schemas.microsoft.com/office/drawing/2014/main" val="1260276319"/>
                  </a:ext>
                </a:extLst>
              </a:tr>
              <a:tr h="653732">
                <a:tc>
                  <a:txBody>
                    <a:bodyPr/>
                    <a:lstStyle/>
                    <a:p>
                      <a:pPr marL="0" marR="0">
                        <a:spcBef>
                          <a:spcPts val="0"/>
                        </a:spcBef>
                        <a:spcAft>
                          <a:spcPts val="0"/>
                        </a:spcAft>
                      </a:pPr>
                      <a:r>
                        <a:rPr lang="en-US" sz="1200">
                          <a:effectLst/>
                        </a:rPr>
                        <a:t>Central - Health Education Center</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4</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3</a:t>
                      </a:r>
                      <a:endParaRPr lang="en-US" sz="1200">
                        <a:effectLst/>
                        <a:latin typeface="Calibri"/>
                      </a:endParaRPr>
                    </a:p>
                  </a:txBody>
                  <a:tcPr marL="0" marR="0" marT="0" marB="0" anchor="ctr"/>
                </a:tc>
                <a:extLst>
                  <a:ext uri="{0D108BD9-81ED-4DB2-BD59-A6C34878D82A}">
                    <a16:rowId xmlns:a16="http://schemas.microsoft.com/office/drawing/2014/main" val="2613722140"/>
                  </a:ext>
                </a:extLst>
              </a:tr>
              <a:tr h="435821">
                <a:tc>
                  <a:txBody>
                    <a:bodyPr/>
                    <a:lstStyle/>
                    <a:p>
                      <a:pPr marL="0" marR="0">
                        <a:spcBef>
                          <a:spcPts val="0"/>
                        </a:spcBef>
                        <a:spcAft>
                          <a:spcPts val="0"/>
                        </a:spcAft>
                      </a:pPr>
                      <a:r>
                        <a:rPr lang="en-US" sz="1200">
                          <a:effectLst/>
                        </a:rPr>
                        <a:t>District - Siegal Center</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5</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extLst>
                  <a:ext uri="{0D108BD9-81ED-4DB2-BD59-A6C34878D82A}">
                    <a16:rowId xmlns:a16="http://schemas.microsoft.com/office/drawing/2014/main" val="468861934"/>
                  </a:ext>
                </a:extLst>
              </a:tr>
            </a:tbl>
          </a:graphicData>
        </a:graphic>
      </p:graphicFrame>
      <p:graphicFrame>
        <p:nvGraphicFramePr>
          <p:cNvPr id="8" name="Content Placeholder 7">
            <a:extLst>
              <a:ext uri="{FF2B5EF4-FFF2-40B4-BE49-F238E27FC236}">
                <a16:creationId xmlns:a16="http://schemas.microsoft.com/office/drawing/2014/main" id="{8C0E6E7F-7B77-4BD7-8E3C-FE6DDA5DB912}"/>
              </a:ext>
            </a:extLst>
          </p:cNvPr>
          <p:cNvGraphicFramePr>
            <a:graphicFrameLocks noGrp="1"/>
          </p:cNvGraphicFramePr>
          <p:nvPr>
            <p:ph sz="quarter" idx="4"/>
            <p:extLst>
              <p:ext uri="{D42A27DB-BD31-4B8C-83A1-F6EECF244321}">
                <p14:modId xmlns:p14="http://schemas.microsoft.com/office/powerpoint/2010/main" val="2075748210"/>
              </p:ext>
            </p:extLst>
          </p:nvPr>
        </p:nvGraphicFramePr>
        <p:xfrm>
          <a:off x="5231591" y="1589756"/>
          <a:ext cx="2819449" cy="5024223"/>
        </p:xfrm>
        <a:graphic>
          <a:graphicData uri="http://schemas.openxmlformats.org/drawingml/2006/table">
            <a:tbl>
              <a:tblPr firstRow="1" bandRow="1">
                <a:tableStyleId>{5C22544A-7EE6-4342-B048-85BDC9FD1C3A}</a:tableStyleId>
              </a:tblPr>
              <a:tblGrid>
                <a:gridCol w="985963">
                  <a:extLst>
                    <a:ext uri="{9D8B030D-6E8A-4147-A177-3AD203B41FA5}">
                      <a16:colId xmlns:a16="http://schemas.microsoft.com/office/drawing/2014/main" val="1094550800"/>
                    </a:ext>
                  </a:extLst>
                </a:gridCol>
                <a:gridCol w="611162">
                  <a:extLst>
                    <a:ext uri="{9D8B030D-6E8A-4147-A177-3AD203B41FA5}">
                      <a16:colId xmlns:a16="http://schemas.microsoft.com/office/drawing/2014/main" val="1767508616"/>
                    </a:ext>
                  </a:extLst>
                </a:gridCol>
                <a:gridCol w="611162">
                  <a:extLst>
                    <a:ext uri="{9D8B030D-6E8A-4147-A177-3AD203B41FA5}">
                      <a16:colId xmlns:a16="http://schemas.microsoft.com/office/drawing/2014/main" val="4074696048"/>
                    </a:ext>
                  </a:extLst>
                </a:gridCol>
                <a:gridCol w="611162">
                  <a:extLst>
                    <a:ext uri="{9D8B030D-6E8A-4147-A177-3AD203B41FA5}">
                      <a16:colId xmlns:a16="http://schemas.microsoft.com/office/drawing/2014/main" val="3402753567"/>
                    </a:ext>
                  </a:extLst>
                </a:gridCol>
              </a:tblGrid>
              <a:tr h="653374">
                <a:tc>
                  <a:txBody>
                    <a:bodyPr/>
                    <a:lstStyle/>
                    <a:p>
                      <a:pPr marL="0" marR="0" algn="l">
                        <a:spcBef>
                          <a:spcPts val="0"/>
                        </a:spcBef>
                        <a:spcAft>
                          <a:spcPts val="0"/>
                        </a:spcAft>
                      </a:pPr>
                      <a:r>
                        <a:rPr lang="en-US" sz="1200">
                          <a:effectLst/>
                        </a:rPr>
                        <a:t>Confirmed Cases on Campus</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9-15</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16-22</a:t>
                      </a:r>
                      <a:endParaRPr lang="en-US" sz="1200">
                        <a:effectLst/>
                        <a:latin typeface="Calibri"/>
                      </a:endParaRPr>
                    </a:p>
                  </a:txBody>
                  <a:tcPr marL="0" marR="0" marT="0" marB="0" anchor="ctr"/>
                </a:tc>
                <a:tc>
                  <a:txBody>
                    <a:bodyPr/>
                    <a:lstStyle/>
                    <a:p>
                      <a:pPr marL="0" marR="0" algn="ctr">
                        <a:spcBef>
                          <a:spcPts val="0"/>
                        </a:spcBef>
                        <a:spcAft>
                          <a:spcPts val="0"/>
                        </a:spcAft>
                      </a:pPr>
                      <a:r>
                        <a:rPr lang="en-US" sz="1200">
                          <a:effectLst/>
                        </a:rPr>
                        <a:t>Jan.</a:t>
                      </a:r>
                      <a:br>
                        <a:rPr lang="en-US" sz="1200">
                          <a:effectLst/>
                        </a:rPr>
                      </a:br>
                      <a:r>
                        <a:rPr lang="en-US" sz="1200">
                          <a:effectLst/>
                        </a:rPr>
                        <a:t>23-29</a:t>
                      </a:r>
                      <a:endParaRPr lang="en-US" sz="1200">
                        <a:effectLst/>
                        <a:latin typeface="Calibri"/>
                      </a:endParaRPr>
                    </a:p>
                  </a:txBody>
                  <a:tcPr marL="0" marR="0" marT="0" marB="0" anchor="ctr"/>
                </a:tc>
                <a:extLst>
                  <a:ext uri="{0D108BD9-81ED-4DB2-BD59-A6C34878D82A}">
                    <a16:rowId xmlns:a16="http://schemas.microsoft.com/office/drawing/2014/main" val="3075751235"/>
                  </a:ext>
                </a:extLst>
              </a:tr>
              <a:tr h="450603">
                <a:tc>
                  <a:txBody>
                    <a:bodyPr/>
                    <a:lstStyle/>
                    <a:p>
                      <a:pPr marL="0" marR="0">
                        <a:spcBef>
                          <a:spcPts val="0"/>
                        </a:spcBef>
                        <a:spcAft>
                          <a:spcPts val="0"/>
                        </a:spcAft>
                      </a:pPr>
                      <a:r>
                        <a:rPr lang="en-US" sz="1200">
                          <a:effectLst/>
                        </a:rPr>
                        <a:t>North Seattle College</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4</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extLst>
                  <a:ext uri="{0D108BD9-81ED-4DB2-BD59-A6C34878D82A}">
                    <a16:rowId xmlns:a16="http://schemas.microsoft.com/office/drawing/2014/main" val="4157198142"/>
                  </a:ext>
                </a:extLst>
              </a:tr>
              <a:tr h="416808">
                <a:tc>
                  <a:txBody>
                    <a:bodyPr/>
                    <a:lstStyle/>
                    <a:p>
                      <a:pPr marL="0" marR="0">
                        <a:spcBef>
                          <a:spcPts val="0"/>
                        </a:spcBef>
                        <a:spcAft>
                          <a:spcPts val="0"/>
                        </a:spcAft>
                      </a:pPr>
                      <a:r>
                        <a:rPr lang="en-US" sz="1200">
                          <a:effectLst/>
                          <a:highlight>
                            <a:srgbClr val="FFFF00"/>
                          </a:highlight>
                        </a:rPr>
                        <a:t>Seattle Central College</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8</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8</a:t>
                      </a:r>
                      <a:endParaRPr lang="en-US" sz="1200">
                        <a:effectLst/>
                        <a:highlight>
                          <a:srgbClr val="FFFF00"/>
                        </a:highlight>
                        <a:latin typeface="Calibri"/>
                      </a:endParaRPr>
                    </a:p>
                  </a:txBody>
                  <a:tcPr marL="0" marR="0" marT="0" marB="0" anchor="ctr"/>
                </a:tc>
                <a:tc>
                  <a:txBody>
                    <a:bodyPr/>
                    <a:lstStyle/>
                    <a:p>
                      <a:pPr marL="0" marR="0">
                        <a:spcBef>
                          <a:spcPts val="0"/>
                        </a:spcBef>
                        <a:spcAft>
                          <a:spcPts val="0"/>
                        </a:spcAft>
                      </a:pPr>
                      <a:r>
                        <a:rPr lang="en-US" sz="1200">
                          <a:effectLst/>
                          <a:highlight>
                            <a:srgbClr val="FFFF00"/>
                          </a:highlight>
                        </a:rPr>
                        <a:t> 5</a:t>
                      </a:r>
                      <a:endParaRPr lang="en-US" sz="1200">
                        <a:effectLst/>
                        <a:highlight>
                          <a:srgbClr val="FFFF00"/>
                        </a:highlight>
                        <a:latin typeface="Calibri"/>
                      </a:endParaRPr>
                    </a:p>
                  </a:txBody>
                  <a:tcPr marL="0" marR="0" marT="0" marB="0" anchor="ctr"/>
                </a:tc>
                <a:extLst>
                  <a:ext uri="{0D108BD9-81ED-4DB2-BD59-A6C34878D82A}">
                    <a16:rowId xmlns:a16="http://schemas.microsoft.com/office/drawing/2014/main" val="1016025030"/>
                  </a:ext>
                </a:extLst>
              </a:tr>
              <a:tr h="450603">
                <a:tc>
                  <a:txBody>
                    <a:bodyPr/>
                    <a:lstStyle/>
                    <a:p>
                      <a:pPr marL="0" marR="0">
                        <a:spcBef>
                          <a:spcPts val="0"/>
                        </a:spcBef>
                        <a:spcAft>
                          <a:spcPts val="0"/>
                        </a:spcAft>
                      </a:pPr>
                      <a:r>
                        <a:rPr lang="en-US" sz="1200">
                          <a:effectLst/>
                        </a:rPr>
                        <a:t>South Seattle College</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6</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a:t>
                      </a:r>
                      <a:endParaRPr lang="en-US" sz="1200">
                        <a:effectLst/>
                        <a:latin typeface="Calibri"/>
                      </a:endParaRPr>
                    </a:p>
                  </a:txBody>
                  <a:tcPr marL="0" marR="0" marT="0" marB="0" anchor="ctr"/>
                </a:tc>
                <a:extLst>
                  <a:ext uri="{0D108BD9-81ED-4DB2-BD59-A6C34878D82A}">
                    <a16:rowId xmlns:a16="http://schemas.microsoft.com/office/drawing/2014/main" val="2711855294"/>
                  </a:ext>
                </a:extLst>
              </a:tr>
              <a:tr h="653374">
                <a:tc>
                  <a:txBody>
                    <a:bodyPr/>
                    <a:lstStyle/>
                    <a:p>
                      <a:pPr marL="0" marR="0">
                        <a:spcBef>
                          <a:spcPts val="0"/>
                        </a:spcBef>
                        <a:spcAft>
                          <a:spcPts val="0"/>
                        </a:spcAft>
                      </a:pPr>
                      <a:r>
                        <a:rPr lang="en-US" sz="1200">
                          <a:effectLst/>
                        </a:rPr>
                        <a:t>South - Georgetown Campus</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2</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3</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extLst>
                  <a:ext uri="{0D108BD9-81ED-4DB2-BD59-A6C34878D82A}">
                    <a16:rowId xmlns:a16="http://schemas.microsoft.com/office/drawing/2014/main" val="1052241367"/>
                  </a:ext>
                </a:extLst>
              </a:tr>
              <a:tr h="653374">
                <a:tc>
                  <a:txBody>
                    <a:bodyPr/>
                    <a:lstStyle/>
                    <a:p>
                      <a:pPr marL="0" marR="0">
                        <a:spcBef>
                          <a:spcPts val="0"/>
                        </a:spcBef>
                        <a:spcAft>
                          <a:spcPts val="0"/>
                        </a:spcAft>
                      </a:pPr>
                      <a:r>
                        <a:rPr lang="en-US" sz="1200">
                          <a:effectLst/>
                        </a:rPr>
                        <a:t>Central - Wood Technology Center</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extLst>
                  <a:ext uri="{0D108BD9-81ED-4DB2-BD59-A6C34878D82A}">
                    <a16:rowId xmlns:a16="http://schemas.microsoft.com/office/drawing/2014/main" val="4266632051"/>
                  </a:ext>
                </a:extLst>
              </a:tr>
              <a:tr h="664639">
                <a:tc>
                  <a:txBody>
                    <a:bodyPr/>
                    <a:lstStyle/>
                    <a:p>
                      <a:pPr marL="0" marR="0">
                        <a:spcBef>
                          <a:spcPts val="0"/>
                        </a:spcBef>
                        <a:spcAft>
                          <a:spcPts val="0"/>
                        </a:spcAft>
                      </a:pPr>
                      <a:r>
                        <a:rPr lang="en-US" sz="1200">
                          <a:effectLst/>
                        </a:rPr>
                        <a:t>Central - Maritime Academy</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extLst>
                  <a:ext uri="{0D108BD9-81ED-4DB2-BD59-A6C34878D82A}">
                    <a16:rowId xmlns:a16="http://schemas.microsoft.com/office/drawing/2014/main" val="2183369149"/>
                  </a:ext>
                </a:extLst>
              </a:tr>
              <a:tr h="630845">
                <a:tc>
                  <a:txBody>
                    <a:bodyPr/>
                    <a:lstStyle/>
                    <a:p>
                      <a:pPr marL="0" marR="0">
                        <a:spcBef>
                          <a:spcPts val="0"/>
                        </a:spcBef>
                        <a:spcAft>
                          <a:spcPts val="0"/>
                        </a:spcAft>
                      </a:pPr>
                      <a:r>
                        <a:rPr lang="en-US" sz="1200">
                          <a:effectLst/>
                        </a:rPr>
                        <a:t>Central - Health Education Center</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extLst>
                  <a:ext uri="{0D108BD9-81ED-4DB2-BD59-A6C34878D82A}">
                    <a16:rowId xmlns:a16="http://schemas.microsoft.com/office/drawing/2014/main" val="38231206"/>
                  </a:ext>
                </a:extLst>
              </a:tr>
              <a:tr h="450603">
                <a:tc>
                  <a:txBody>
                    <a:bodyPr/>
                    <a:lstStyle/>
                    <a:p>
                      <a:pPr marL="0" marR="0">
                        <a:spcBef>
                          <a:spcPts val="0"/>
                        </a:spcBef>
                        <a:spcAft>
                          <a:spcPts val="0"/>
                        </a:spcAft>
                      </a:pPr>
                      <a:r>
                        <a:rPr lang="en-US" sz="1200">
                          <a:effectLst/>
                        </a:rPr>
                        <a:t>District - Siegal Center</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1</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tc>
                  <a:txBody>
                    <a:bodyPr/>
                    <a:lstStyle/>
                    <a:p>
                      <a:pPr marL="0" marR="0">
                        <a:spcBef>
                          <a:spcPts val="0"/>
                        </a:spcBef>
                        <a:spcAft>
                          <a:spcPts val="0"/>
                        </a:spcAft>
                      </a:pPr>
                      <a:r>
                        <a:rPr lang="en-US" sz="1200">
                          <a:effectLst/>
                        </a:rPr>
                        <a:t> 0</a:t>
                      </a:r>
                      <a:endParaRPr lang="en-US" sz="1200">
                        <a:effectLst/>
                        <a:latin typeface="Calibri"/>
                      </a:endParaRPr>
                    </a:p>
                  </a:txBody>
                  <a:tcPr marL="0" marR="0" marT="0" marB="0" anchor="ctr"/>
                </a:tc>
                <a:extLst>
                  <a:ext uri="{0D108BD9-81ED-4DB2-BD59-A6C34878D82A}">
                    <a16:rowId xmlns:a16="http://schemas.microsoft.com/office/drawing/2014/main" val="2734256897"/>
                  </a:ext>
                </a:extLst>
              </a:tr>
            </a:tbl>
          </a:graphicData>
        </a:graphic>
      </p:graphicFrame>
    </p:spTree>
    <p:extLst>
      <p:ext uri="{BB962C8B-B14F-4D97-AF65-F5344CB8AC3E}">
        <p14:creationId xmlns:p14="http://schemas.microsoft.com/office/powerpoint/2010/main" val="321840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9167-AD41-44C9-9392-860417F3CAE2}"/>
              </a:ext>
            </a:extLst>
          </p:cNvPr>
          <p:cNvSpPr>
            <a:spLocks noGrp="1"/>
          </p:cNvSpPr>
          <p:nvPr>
            <p:ph type="title"/>
          </p:nvPr>
        </p:nvSpPr>
        <p:spPr/>
        <p:txBody>
          <a:bodyPr/>
          <a:lstStyle/>
          <a:p>
            <a:r>
              <a:rPr lang="en-US">
                <a:ea typeface="ＭＳ Ｐゴシック"/>
              </a:rPr>
              <a:t>Random Verification of Student Vaccination Attestation</a:t>
            </a:r>
            <a:endParaRPr lang="en-US" err="1"/>
          </a:p>
        </p:txBody>
      </p:sp>
      <p:sp>
        <p:nvSpPr>
          <p:cNvPr id="3" name="Content Placeholder 2">
            <a:extLst>
              <a:ext uri="{FF2B5EF4-FFF2-40B4-BE49-F238E27FC236}">
                <a16:creationId xmlns:a16="http://schemas.microsoft.com/office/drawing/2014/main" id="{037F3CE7-7598-4DEF-8275-B99C93CF9222}"/>
              </a:ext>
            </a:extLst>
          </p:cNvPr>
          <p:cNvSpPr>
            <a:spLocks noGrp="1"/>
          </p:cNvSpPr>
          <p:nvPr>
            <p:ph idx="1"/>
          </p:nvPr>
        </p:nvSpPr>
        <p:spPr>
          <a:xfrm>
            <a:off x="457200" y="2068302"/>
            <a:ext cx="8229600" cy="4303609"/>
          </a:xfrm>
        </p:spPr>
        <p:txBody>
          <a:bodyPr/>
          <a:lstStyle/>
          <a:p>
            <a:pPr marL="0" indent="0">
              <a:buNone/>
            </a:pPr>
            <a:r>
              <a:rPr lang="en-US">
                <a:ea typeface="ＭＳ Ｐゴシック"/>
              </a:rPr>
              <a:t>Where are we at right now?</a:t>
            </a:r>
          </a:p>
          <a:p>
            <a:r>
              <a:rPr lang="en-US">
                <a:ea typeface="ＭＳ Ｐゴシック"/>
              </a:rPr>
              <a:t>District committee to finalize the process</a:t>
            </a:r>
          </a:p>
          <a:p>
            <a:r>
              <a:rPr lang="en-US">
                <a:ea typeface="ＭＳ Ｐゴシック"/>
              </a:rPr>
              <a:t>Random selection of students using software</a:t>
            </a:r>
          </a:p>
          <a:p>
            <a:r>
              <a:rPr lang="en-US">
                <a:ea typeface="ＭＳ Ｐゴシック"/>
              </a:rPr>
              <a:t>Ample opportunities for students to provide proof</a:t>
            </a:r>
          </a:p>
          <a:p>
            <a:r>
              <a:rPr lang="en-US">
                <a:ea typeface="ＭＳ Ｐゴシック"/>
              </a:rPr>
              <a:t>Pilot project completion in spring quarter</a:t>
            </a:r>
            <a:endParaRPr lang="en-US"/>
          </a:p>
          <a:p>
            <a:r>
              <a:rPr lang="en-US">
                <a:ea typeface="ＭＳ Ｐゴシック"/>
              </a:rPr>
              <a:t>Start with a small sample size</a:t>
            </a:r>
            <a:endParaRPr lang="en-US"/>
          </a:p>
          <a:p>
            <a:endParaRPr lang="en-US"/>
          </a:p>
          <a:p>
            <a:pPr marL="0" indent="0">
              <a:buNone/>
            </a:pPr>
            <a:endParaRPr lang="en-US"/>
          </a:p>
          <a:p>
            <a:endParaRPr lang="en-US"/>
          </a:p>
        </p:txBody>
      </p:sp>
    </p:spTree>
    <p:extLst>
      <p:ext uri="{BB962C8B-B14F-4D97-AF65-F5344CB8AC3E}">
        <p14:creationId xmlns:p14="http://schemas.microsoft.com/office/powerpoint/2010/main" val="104681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7979-5531-4C3C-A907-F013D3D81940}"/>
              </a:ext>
            </a:extLst>
          </p:cNvPr>
          <p:cNvSpPr>
            <a:spLocks noGrp="1"/>
          </p:cNvSpPr>
          <p:nvPr>
            <p:ph type="title"/>
          </p:nvPr>
        </p:nvSpPr>
        <p:spPr>
          <a:xfrm>
            <a:off x="1817580" y="900113"/>
            <a:ext cx="5214325" cy="3747073"/>
          </a:xfrm>
        </p:spPr>
        <p:txBody>
          <a:bodyPr/>
          <a:lstStyle/>
          <a:p>
            <a:r>
              <a:rPr lang="en-US">
                <a:ea typeface="ＭＳ Ｐゴシック"/>
              </a:rPr>
              <a:t>Instruction Update:</a:t>
            </a:r>
            <a:br>
              <a:rPr lang="en-US">
                <a:ea typeface="ＭＳ Ｐゴシック"/>
              </a:rPr>
            </a:br>
            <a:r>
              <a:rPr lang="en-US">
                <a:ea typeface="ＭＳ Ｐゴシック"/>
              </a:rPr>
              <a:t>Enrollment</a:t>
            </a:r>
            <a:br>
              <a:rPr lang="en-US">
                <a:ea typeface="ＭＳ Ｐゴシック"/>
              </a:rPr>
            </a:br>
            <a:r>
              <a:rPr lang="en-US">
                <a:ea typeface="ＭＳ Ｐゴシック"/>
              </a:rPr>
              <a:t> Accreditation </a:t>
            </a:r>
            <a:br>
              <a:rPr lang="en-US">
                <a:ea typeface="ＭＳ Ｐゴシック"/>
              </a:rPr>
            </a:br>
            <a:r>
              <a:rPr lang="en-US">
                <a:ea typeface="ＭＳ Ｐゴシック"/>
              </a:rPr>
              <a:t>Guided Pathway </a:t>
            </a:r>
            <a:br>
              <a:rPr lang="en-US">
                <a:ea typeface="ＭＳ Ｐゴシック"/>
              </a:rPr>
            </a:br>
            <a:r>
              <a:rPr lang="en-US">
                <a:ea typeface="ＭＳ Ｐゴシック"/>
              </a:rPr>
              <a:t>Title III</a:t>
            </a:r>
            <a:endParaRPr lang="en-US"/>
          </a:p>
        </p:txBody>
      </p:sp>
      <p:sp>
        <p:nvSpPr>
          <p:cNvPr id="3" name="Content Placeholder 2">
            <a:extLst>
              <a:ext uri="{FF2B5EF4-FFF2-40B4-BE49-F238E27FC236}">
                <a16:creationId xmlns:a16="http://schemas.microsoft.com/office/drawing/2014/main" id="{C3FB1A14-370C-4545-AD55-616202F8BE99}"/>
              </a:ext>
            </a:extLst>
          </p:cNvPr>
          <p:cNvSpPr>
            <a:spLocks noGrp="1"/>
          </p:cNvSpPr>
          <p:nvPr>
            <p:ph idx="1"/>
          </p:nvPr>
        </p:nvSpPr>
        <p:spPr>
          <a:xfrm>
            <a:off x="409147" y="1286121"/>
            <a:ext cx="8193506" cy="4475405"/>
          </a:xfrm>
        </p:spPr>
        <p:txBody>
          <a:bodyPr/>
          <a:lstStyle/>
          <a:p>
            <a:endParaRPr lang="en-US"/>
          </a:p>
          <a:p>
            <a:endParaRPr lang="en-US"/>
          </a:p>
        </p:txBody>
      </p:sp>
    </p:spTree>
    <p:extLst>
      <p:ext uri="{BB962C8B-B14F-4D97-AF65-F5344CB8AC3E}">
        <p14:creationId xmlns:p14="http://schemas.microsoft.com/office/powerpoint/2010/main" val="270494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a:t>Enrollment (FTEs)</a:t>
            </a:r>
          </a:p>
        </p:txBody>
      </p:sp>
      <p:graphicFrame>
        <p:nvGraphicFramePr>
          <p:cNvPr id="4" name="Table 4">
            <a:extLst>
              <a:ext uri="{FF2B5EF4-FFF2-40B4-BE49-F238E27FC236}">
                <a16:creationId xmlns:a16="http://schemas.microsoft.com/office/drawing/2014/main" id="{2798AB83-4807-4523-B267-3BF73E79A3F8}"/>
              </a:ext>
            </a:extLst>
          </p:cNvPr>
          <p:cNvGraphicFramePr>
            <a:graphicFrameLocks noGrp="1"/>
          </p:cNvGraphicFramePr>
          <p:nvPr>
            <p:ph idx="1"/>
            <p:extLst>
              <p:ext uri="{D42A27DB-BD31-4B8C-83A1-F6EECF244321}">
                <p14:modId xmlns:p14="http://schemas.microsoft.com/office/powerpoint/2010/main" val="463900618"/>
              </p:ext>
            </p:extLst>
          </p:nvPr>
        </p:nvGraphicFramePr>
        <p:xfrm>
          <a:off x="457200" y="2228850"/>
          <a:ext cx="8229600" cy="2743200"/>
        </p:xfrm>
        <a:graphic>
          <a:graphicData uri="http://schemas.openxmlformats.org/drawingml/2006/table">
            <a:tbl>
              <a:tblPr firstRow="1" bandRow="1">
                <a:tableStyleId>{3B4B98B0-60AC-42C2-AFA5-B58CD77FA1E5}</a:tableStyleId>
              </a:tblPr>
              <a:tblGrid>
                <a:gridCol w="2743200">
                  <a:extLst>
                    <a:ext uri="{9D8B030D-6E8A-4147-A177-3AD203B41FA5}">
                      <a16:colId xmlns:a16="http://schemas.microsoft.com/office/drawing/2014/main" val="836565640"/>
                    </a:ext>
                  </a:extLst>
                </a:gridCol>
                <a:gridCol w="2743200">
                  <a:extLst>
                    <a:ext uri="{9D8B030D-6E8A-4147-A177-3AD203B41FA5}">
                      <a16:colId xmlns:a16="http://schemas.microsoft.com/office/drawing/2014/main" val="1523002968"/>
                    </a:ext>
                  </a:extLst>
                </a:gridCol>
                <a:gridCol w="2743200">
                  <a:extLst>
                    <a:ext uri="{9D8B030D-6E8A-4147-A177-3AD203B41FA5}">
                      <a16:colId xmlns:a16="http://schemas.microsoft.com/office/drawing/2014/main" val="2280380140"/>
                    </a:ext>
                  </a:extLst>
                </a:gridCol>
              </a:tblGrid>
              <a:tr h="370840">
                <a:tc>
                  <a:txBody>
                    <a:bodyPr/>
                    <a:lstStyle/>
                    <a:p>
                      <a:r>
                        <a:rPr lang="en-US" sz="3000">
                          <a:latin typeface="Arial"/>
                        </a:rPr>
                        <a:t>Students</a:t>
                      </a:r>
                    </a:p>
                  </a:txBody>
                  <a:tcPr/>
                </a:tc>
                <a:tc>
                  <a:txBody>
                    <a:bodyPr/>
                    <a:lstStyle/>
                    <a:p>
                      <a:r>
                        <a:rPr lang="en-US" sz="3000">
                          <a:latin typeface="Arial"/>
                        </a:rPr>
                        <a:t>Winter 2022</a:t>
                      </a:r>
                    </a:p>
                  </a:txBody>
                  <a:tcPr/>
                </a:tc>
                <a:tc>
                  <a:txBody>
                    <a:bodyPr/>
                    <a:lstStyle/>
                    <a:p>
                      <a:r>
                        <a:rPr lang="en-US" sz="3000">
                          <a:latin typeface="Arial"/>
                        </a:rPr>
                        <a:t>Winter 2021</a:t>
                      </a:r>
                    </a:p>
                  </a:txBody>
                  <a:tcPr/>
                </a:tc>
                <a:extLst>
                  <a:ext uri="{0D108BD9-81ED-4DB2-BD59-A6C34878D82A}">
                    <a16:rowId xmlns:a16="http://schemas.microsoft.com/office/drawing/2014/main" val="2656595647"/>
                  </a:ext>
                </a:extLst>
              </a:tr>
              <a:tr h="370840">
                <a:tc>
                  <a:txBody>
                    <a:bodyPr/>
                    <a:lstStyle/>
                    <a:p>
                      <a:r>
                        <a:rPr lang="en-US" sz="3000">
                          <a:latin typeface="Arial"/>
                        </a:rPr>
                        <a:t>Total FTEs:</a:t>
                      </a:r>
                    </a:p>
                  </a:txBody>
                  <a:tcPr/>
                </a:tc>
                <a:tc>
                  <a:txBody>
                    <a:bodyPr/>
                    <a:lstStyle/>
                    <a:p>
                      <a:r>
                        <a:rPr lang="en-US" sz="3000">
                          <a:latin typeface="Arial"/>
                        </a:rPr>
                        <a:t>3,925</a:t>
                      </a:r>
                    </a:p>
                  </a:txBody>
                  <a:tcPr/>
                </a:tc>
                <a:tc>
                  <a:txBody>
                    <a:bodyPr/>
                    <a:lstStyle/>
                    <a:p>
                      <a:r>
                        <a:rPr lang="en-US" sz="3000">
                          <a:latin typeface="Arial"/>
                        </a:rPr>
                        <a:t>4,709 (-17%)</a:t>
                      </a:r>
                    </a:p>
                  </a:txBody>
                  <a:tcPr/>
                </a:tc>
                <a:extLst>
                  <a:ext uri="{0D108BD9-81ED-4DB2-BD59-A6C34878D82A}">
                    <a16:rowId xmlns:a16="http://schemas.microsoft.com/office/drawing/2014/main" val="1722554516"/>
                  </a:ext>
                </a:extLst>
              </a:tr>
              <a:tr h="370840">
                <a:tc>
                  <a:txBody>
                    <a:bodyPr/>
                    <a:lstStyle/>
                    <a:p>
                      <a:r>
                        <a:rPr lang="en-US" sz="3000">
                          <a:latin typeface="Arial"/>
                        </a:rPr>
                        <a:t>State funded:</a:t>
                      </a:r>
                    </a:p>
                  </a:txBody>
                  <a:tcPr/>
                </a:tc>
                <a:tc>
                  <a:txBody>
                    <a:bodyPr/>
                    <a:lstStyle/>
                    <a:p>
                      <a:r>
                        <a:rPr lang="en-US" sz="3000">
                          <a:latin typeface="Arial"/>
                        </a:rPr>
                        <a:t>3,613</a:t>
                      </a:r>
                    </a:p>
                  </a:txBody>
                  <a:tcPr/>
                </a:tc>
                <a:tc>
                  <a:txBody>
                    <a:bodyPr/>
                    <a:lstStyle/>
                    <a:p>
                      <a:r>
                        <a:rPr lang="en-US" sz="3000">
                          <a:latin typeface="Arial"/>
                        </a:rPr>
                        <a:t>3,488 (+4%)</a:t>
                      </a:r>
                    </a:p>
                  </a:txBody>
                  <a:tcPr/>
                </a:tc>
                <a:extLst>
                  <a:ext uri="{0D108BD9-81ED-4DB2-BD59-A6C34878D82A}">
                    <a16:rowId xmlns:a16="http://schemas.microsoft.com/office/drawing/2014/main" val="1120588034"/>
                  </a:ext>
                </a:extLst>
              </a:tr>
              <a:tr h="370840">
                <a:tc>
                  <a:txBody>
                    <a:bodyPr/>
                    <a:lstStyle/>
                    <a:p>
                      <a:r>
                        <a:rPr lang="en-US" sz="3000">
                          <a:latin typeface="Arial"/>
                        </a:rPr>
                        <a:t>International:</a:t>
                      </a:r>
                    </a:p>
                  </a:txBody>
                  <a:tcPr/>
                </a:tc>
                <a:tc>
                  <a:txBody>
                    <a:bodyPr/>
                    <a:lstStyle/>
                    <a:p>
                      <a:r>
                        <a:rPr lang="en-US" sz="3000">
                          <a:latin typeface="Arial"/>
                        </a:rPr>
                        <a:t>325</a:t>
                      </a:r>
                    </a:p>
                  </a:txBody>
                  <a:tcPr/>
                </a:tc>
                <a:tc>
                  <a:txBody>
                    <a:bodyPr/>
                    <a:lstStyle/>
                    <a:p>
                      <a:r>
                        <a:rPr lang="en-US" sz="3000">
                          <a:latin typeface="Arial"/>
                        </a:rPr>
                        <a:t>486 (-33%)</a:t>
                      </a:r>
                    </a:p>
                  </a:txBody>
                  <a:tcPr/>
                </a:tc>
                <a:extLst>
                  <a:ext uri="{0D108BD9-81ED-4DB2-BD59-A6C34878D82A}">
                    <a16:rowId xmlns:a16="http://schemas.microsoft.com/office/drawing/2014/main" val="3635645501"/>
                  </a:ext>
                </a:extLst>
              </a:tr>
              <a:tr h="370840">
                <a:tc>
                  <a:txBody>
                    <a:bodyPr/>
                    <a:lstStyle/>
                    <a:p>
                      <a:r>
                        <a:rPr lang="en-US" sz="3000">
                          <a:latin typeface="Arial"/>
                        </a:rPr>
                        <a:t>Running Start: </a:t>
                      </a:r>
                    </a:p>
                  </a:txBody>
                  <a:tcPr/>
                </a:tc>
                <a:tc>
                  <a:txBody>
                    <a:bodyPr/>
                    <a:lstStyle/>
                    <a:p>
                      <a:r>
                        <a:rPr lang="en-US" sz="3000">
                          <a:latin typeface="Arial"/>
                        </a:rPr>
                        <a:t>417</a:t>
                      </a:r>
                    </a:p>
                  </a:txBody>
                  <a:tcPr/>
                </a:tc>
                <a:tc>
                  <a:txBody>
                    <a:bodyPr/>
                    <a:lstStyle/>
                    <a:p>
                      <a:r>
                        <a:rPr lang="en-US" sz="3000">
                          <a:latin typeface="Arial"/>
                        </a:rPr>
                        <a:t>521 (-20%)</a:t>
                      </a:r>
                    </a:p>
                  </a:txBody>
                  <a:tcPr/>
                </a:tc>
                <a:extLst>
                  <a:ext uri="{0D108BD9-81ED-4DB2-BD59-A6C34878D82A}">
                    <a16:rowId xmlns:a16="http://schemas.microsoft.com/office/drawing/2014/main" val="840881230"/>
                  </a:ext>
                </a:extLst>
              </a:tr>
            </a:tbl>
          </a:graphicData>
        </a:graphic>
      </p:graphicFrame>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rial"/>
                <a:ea typeface="ＭＳ Ｐゴシック"/>
              </a:rPr>
              <a:t>*Updated 2/7/22</a:t>
            </a:r>
            <a:endParaRPr lang="en-US" sz="1600"/>
          </a:p>
        </p:txBody>
      </p:sp>
    </p:spTree>
    <p:extLst>
      <p:ext uri="{BB962C8B-B14F-4D97-AF65-F5344CB8AC3E}">
        <p14:creationId xmlns:p14="http://schemas.microsoft.com/office/powerpoint/2010/main" val="96591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24D684-4374-420C-B651-1BD18DA2771C}"/>
              </a:ext>
            </a:extLst>
          </p:cNvPr>
          <p:cNvSpPr>
            <a:spLocks noGrp="1"/>
          </p:cNvSpPr>
          <p:nvPr>
            <p:ph type="sldNum" sz="quarter" idx="12"/>
          </p:nvPr>
        </p:nvSpPr>
        <p:spPr/>
        <p:txBody>
          <a:bodyPr/>
          <a:lstStyle/>
          <a:p>
            <a:fld id="{721CB924-2262-4242-AE21-455C9AF64F81}" type="slidenum">
              <a:rPr lang="en-US" smtClean="0"/>
              <a:t>15</a:t>
            </a:fld>
            <a:endParaRPr lang="en-US"/>
          </a:p>
        </p:txBody>
      </p:sp>
      <p:sp>
        <p:nvSpPr>
          <p:cNvPr id="11" name="TextBox 10">
            <a:extLst>
              <a:ext uri="{FF2B5EF4-FFF2-40B4-BE49-F238E27FC236}">
                <a16:creationId xmlns:a16="http://schemas.microsoft.com/office/drawing/2014/main" id="{CDF7C64B-3333-458C-B70E-762348627ED1}"/>
              </a:ext>
            </a:extLst>
          </p:cNvPr>
          <p:cNvSpPr txBox="1"/>
          <p:nvPr/>
        </p:nvSpPr>
        <p:spPr>
          <a:xfrm>
            <a:off x="320459" y="5586224"/>
            <a:ext cx="2095767" cy="346249"/>
          </a:xfrm>
          <a:prstGeom prst="rect">
            <a:avLst/>
          </a:prstGeom>
          <a:noFill/>
        </p:spPr>
        <p:txBody>
          <a:bodyPr wrap="none" lIns="68580" tIns="34290" rIns="68580" bIns="34290" rtlCol="0" anchor="t">
            <a:spAutoFit/>
          </a:bodyPr>
          <a:lstStyle/>
          <a:p>
            <a:r>
              <a:rPr lang="en-US" sz="900"/>
              <a:t>Data Source: SBCTC FTEC Dashboard</a:t>
            </a:r>
            <a:endParaRPr lang="en-US" sz="900">
              <a:cs typeface="Calibri"/>
            </a:endParaRPr>
          </a:p>
          <a:p>
            <a:r>
              <a:rPr lang="en-US" sz="900"/>
              <a:t>Criteria: All Cohorts; Summer &amp; Fall Starts</a:t>
            </a:r>
            <a:endParaRPr lang="en-US" sz="900">
              <a:cs typeface="Calibri"/>
            </a:endParaRPr>
          </a:p>
        </p:txBody>
      </p:sp>
      <p:graphicFrame>
        <p:nvGraphicFramePr>
          <p:cNvPr id="7" name="Chart 6">
            <a:extLst>
              <a:ext uri="{FF2B5EF4-FFF2-40B4-BE49-F238E27FC236}">
                <a16:creationId xmlns:a16="http://schemas.microsoft.com/office/drawing/2014/main" id="{983A4BB1-63A6-4693-95EE-5D44656A5041}"/>
              </a:ext>
              <a:ext uri="{147F2762-F138-4A5C-976F-8EAC2B608ADB}">
                <a16:predDERef xmlns:a16="http://schemas.microsoft.com/office/drawing/2014/main" pred="{39F49F95-C787-4DF2-BA42-0DB404127CE8}"/>
              </a:ext>
            </a:extLst>
          </p:cNvPr>
          <p:cNvGraphicFramePr>
            <a:graphicFrameLocks/>
          </p:cNvGraphicFramePr>
          <p:nvPr>
            <p:extLst>
              <p:ext uri="{D42A27DB-BD31-4B8C-83A1-F6EECF244321}">
                <p14:modId xmlns:p14="http://schemas.microsoft.com/office/powerpoint/2010/main" val="1751336211"/>
              </p:ext>
            </p:extLst>
          </p:nvPr>
        </p:nvGraphicFramePr>
        <p:xfrm>
          <a:off x="431523" y="1206620"/>
          <a:ext cx="8212751" cy="4333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697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702C-B667-459D-BA8B-9F63E9536E4A}"/>
              </a:ext>
            </a:extLst>
          </p:cNvPr>
          <p:cNvSpPr>
            <a:spLocks noGrp="1"/>
          </p:cNvSpPr>
          <p:nvPr>
            <p:ph type="title"/>
          </p:nvPr>
        </p:nvSpPr>
        <p:spPr/>
        <p:txBody>
          <a:bodyPr/>
          <a:lstStyle/>
          <a:p>
            <a:r>
              <a:rPr lang="en-US">
                <a:cs typeface="Calibri Light"/>
              </a:rPr>
              <a:t>Guided Pathways Supporting Momentum Gains</a:t>
            </a:r>
            <a:endParaRPr lang="en-US"/>
          </a:p>
        </p:txBody>
      </p:sp>
      <p:sp>
        <p:nvSpPr>
          <p:cNvPr id="3" name="Content Placeholder 2">
            <a:extLst>
              <a:ext uri="{FF2B5EF4-FFF2-40B4-BE49-F238E27FC236}">
                <a16:creationId xmlns:a16="http://schemas.microsoft.com/office/drawing/2014/main" id="{33FCAB14-DEDA-483A-858C-AADFB514B16E}"/>
              </a:ext>
            </a:extLst>
          </p:cNvPr>
          <p:cNvSpPr>
            <a:spLocks noGrp="1"/>
          </p:cNvSpPr>
          <p:nvPr>
            <p:ph idx="1"/>
          </p:nvPr>
        </p:nvSpPr>
        <p:spPr/>
        <p:txBody>
          <a:bodyPr vert="horz" lIns="68580" tIns="34290" rIns="68580" bIns="34290" rtlCol="0" anchor="t">
            <a:normAutofit/>
          </a:bodyPr>
          <a:lstStyle/>
          <a:p>
            <a:r>
              <a:rPr lang="en-US">
                <a:cs typeface="Calibri"/>
              </a:rPr>
              <a:t>Intake and Onboarding</a:t>
            </a:r>
          </a:p>
          <a:p>
            <a:r>
              <a:rPr lang="en-US">
                <a:cs typeface="Calibri"/>
              </a:rPr>
              <a:t>Interest/skills, Transfer, and Career Exploration</a:t>
            </a:r>
          </a:p>
          <a:p>
            <a:r>
              <a:rPr lang="en-US">
                <a:ea typeface="+mn-lt"/>
                <a:cs typeface="+mn-lt"/>
              </a:rPr>
              <a:t>Educational planning in Advising</a:t>
            </a:r>
          </a:p>
          <a:p>
            <a:r>
              <a:rPr lang="en-US">
                <a:cs typeface="Calibri"/>
              </a:rPr>
              <a:t>Employee Development Opportunities</a:t>
            </a:r>
          </a:p>
          <a:p>
            <a:r>
              <a:rPr lang="en-US">
                <a:cs typeface="Calibri"/>
              </a:rPr>
              <a:t>First-year Experience</a:t>
            </a:r>
          </a:p>
          <a:p>
            <a:r>
              <a:rPr lang="en-US">
                <a:cs typeface="Calibri"/>
              </a:rPr>
              <a:t>Placement &amp; Co-</a:t>
            </a:r>
            <a:r>
              <a:rPr lang="en-US" err="1">
                <a:cs typeface="Calibri"/>
              </a:rPr>
              <a:t>reqs</a:t>
            </a:r>
            <a:r>
              <a:rPr lang="en-US">
                <a:cs typeface="Calibri"/>
              </a:rPr>
              <a:t> for Math and English</a:t>
            </a:r>
            <a:endParaRPr lang="en-US"/>
          </a:p>
          <a:p>
            <a:r>
              <a:rPr lang="en-US">
                <a:cs typeface="Calibri"/>
              </a:rPr>
              <a:t>Umoja Scholars Program </a:t>
            </a:r>
          </a:p>
          <a:p>
            <a:pPr marL="0" indent="0">
              <a:buNone/>
            </a:pPr>
            <a:endParaRPr lang="en-US">
              <a:cs typeface="Calibri"/>
            </a:endParaRPr>
          </a:p>
        </p:txBody>
      </p:sp>
      <p:sp>
        <p:nvSpPr>
          <p:cNvPr id="4" name="Slide Number Placeholder 3">
            <a:extLst>
              <a:ext uri="{FF2B5EF4-FFF2-40B4-BE49-F238E27FC236}">
                <a16:creationId xmlns:a16="http://schemas.microsoft.com/office/drawing/2014/main" id="{E454CBC0-A691-4B43-8620-A1305EF7FF1E}"/>
              </a:ext>
            </a:extLst>
          </p:cNvPr>
          <p:cNvSpPr>
            <a:spLocks noGrp="1"/>
          </p:cNvSpPr>
          <p:nvPr>
            <p:ph type="sldNum" sz="quarter" idx="12"/>
          </p:nvPr>
        </p:nvSpPr>
        <p:spPr/>
        <p:txBody>
          <a:bodyPr/>
          <a:lstStyle/>
          <a:p>
            <a:fld id="{721CB924-2262-4242-AE21-455C9AF64F81}" type="slidenum">
              <a:rPr lang="en-US" smtClean="0"/>
              <a:t>16</a:t>
            </a:fld>
            <a:endParaRPr lang="en-US"/>
          </a:p>
        </p:txBody>
      </p:sp>
    </p:spTree>
    <p:extLst>
      <p:ext uri="{BB962C8B-B14F-4D97-AF65-F5344CB8AC3E}">
        <p14:creationId xmlns:p14="http://schemas.microsoft.com/office/powerpoint/2010/main" val="2717652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16253DE3-7C3C-4AA9-8F1F-9FE1563FF29F}"/>
              </a:ext>
            </a:extLst>
          </p:cNvPr>
          <p:cNvSpPr>
            <a:spLocks noGrp="1"/>
          </p:cNvSpPr>
          <p:nvPr>
            <p:ph type="title"/>
          </p:nvPr>
        </p:nvSpPr>
        <p:spPr>
          <a:xfrm>
            <a:off x="628650" y="1162737"/>
            <a:ext cx="8090807" cy="880886"/>
          </a:xfrm>
        </p:spPr>
        <p:txBody>
          <a:bodyPr>
            <a:normAutofit/>
          </a:bodyPr>
          <a:lstStyle/>
          <a:p>
            <a:r>
              <a:rPr lang="en-US" sz="1950" b="1">
                <a:solidFill>
                  <a:schemeClr val="accent1"/>
                </a:solidFill>
                <a:cs typeface="Calibri Light"/>
              </a:rPr>
              <a:t>Accreditation Steering Committee Work: Focus on Mid-Cycle Evaluation Report</a:t>
            </a:r>
          </a:p>
        </p:txBody>
      </p:sp>
      <p:graphicFrame>
        <p:nvGraphicFramePr>
          <p:cNvPr id="69" name="Diagram 4">
            <a:extLst>
              <a:ext uri="{FF2B5EF4-FFF2-40B4-BE49-F238E27FC236}">
                <a16:creationId xmlns:a16="http://schemas.microsoft.com/office/drawing/2014/main" id="{F51E2EA3-2CB4-4AA3-8AF9-8B69CB7310DF}"/>
              </a:ext>
            </a:extLst>
          </p:cNvPr>
          <p:cNvGraphicFramePr/>
          <p:nvPr>
            <p:extLst>
              <p:ext uri="{D42A27DB-BD31-4B8C-83A1-F6EECF244321}">
                <p14:modId xmlns:p14="http://schemas.microsoft.com/office/powerpoint/2010/main" val="2859265243"/>
              </p:ext>
            </p:extLst>
          </p:nvPr>
        </p:nvGraphicFramePr>
        <p:xfrm>
          <a:off x="628650" y="2226469"/>
          <a:ext cx="7886700"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5144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3" name="Picture 112">
            <a:extLst>
              <a:ext uri="{FF2B5EF4-FFF2-40B4-BE49-F238E27FC236}">
                <a16:creationId xmlns:a16="http://schemas.microsoft.com/office/drawing/2014/main" id="{86B884AB-79B2-4F69-84D9-94DCC89AFB72}"/>
              </a:ext>
            </a:extLst>
          </p:cNvPr>
          <p:cNvPicPr>
            <a:picLocks noChangeAspect="1"/>
          </p:cNvPicPr>
          <p:nvPr/>
        </p:nvPicPr>
        <p:blipFill rotWithShape="1">
          <a:blip r:embed="rId3"/>
          <a:srcRect l="15504" r="3645" b="2"/>
          <a:stretch/>
        </p:blipFill>
        <p:spPr>
          <a:xfrm>
            <a:off x="15" y="857258"/>
            <a:ext cx="4224663" cy="3478713"/>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sp>
        <p:nvSpPr>
          <p:cNvPr id="96" name="TextBox 95">
            <a:extLst>
              <a:ext uri="{FF2B5EF4-FFF2-40B4-BE49-F238E27FC236}">
                <a16:creationId xmlns:a16="http://schemas.microsoft.com/office/drawing/2014/main" id="{C0A3D5DC-9C84-45F2-AD5B-3E138761D6EB}"/>
              </a:ext>
            </a:extLst>
          </p:cNvPr>
          <p:cNvSpPr txBox="1"/>
          <p:nvPr/>
        </p:nvSpPr>
        <p:spPr>
          <a:xfrm>
            <a:off x="207680" y="1102520"/>
            <a:ext cx="3623070" cy="1958578"/>
          </a:xfrm>
          <a:prstGeom prst="rect">
            <a:avLst/>
          </a:prstGeom>
          <a:ln w="57150">
            <a:noFill/>
          </a:ln>
        </p:spPr>
        <p:txBody>
          <a:bodyPr rot="0" spcFirstLastPara="0" vertOverflow="overflow" horzOverflow="overflow" vert="horz" lIns="68580" tIns="34290" rIns="68580" bIns="34290" numCol="1" spcCol="0" rtlCol="0" fromWordArt="0" anchor="ctr" anchorCtr="0" forceAA="0" compatLnSpc="1">
            <a:prstTxWarp prst="textNoShape">
              <a:avLst/>
            </a:prstTxWarp>
            <a:normAutofit fontScale="77500" lnSpcReduction="20000"/>
          </a:bodyPr>
          <a:lstStyle/>
          <a:p>
            <a:pPr algn="ctr">
              <a:lnSpc>
                <a:spcPct val="90000"/>
              </a:lnSpc>
              <a:spcBef>
                <a:spcPct val="0"/>
              </a:spcBef>
              <a:spcAft>
                <a:spcPts val="450"/>
              </a:spcAft>
            </a:pPr>
            <a:endParaRPr lang="en-US" sz="2700">
              <a:latin typeface="Calibri"/>
              <a:ea typeface="+mj-ea"/>
              <a:cs typeface="Calibri"/>
            </a:endParaRPr>
          </a:p>
          <a:p>
            <a:pPr algn="ctr">
              <a:lnSpc>
                <a:spcPct val="90000"/>
              </a:lnSpc>
              <a:spcBef>
                <a:spcPct val="0"/>
              </a:spcBef>
              <a:spcAft>
                <a:spcPts val="450"/>
              </a:spcAft>
            </a:pPr>
            <a:r>
              <a:rPr lang="en-US" sz="2700">
                <a:latin typeface="Calibri"/>
                <a:ea typeface="+mj-ea"/>
                <a:cs typeface="Calibri"/>
              </a:rPr>
              <a:t>As an open-access learning institution, Seattle Colleges prepares each student for success in life and work, fostering a diverse, engaged, and dynamic community.</a:t>
            </a:r>
            <a:endParaRPr lang="en-US" sz="1350">
              <a:ea typeface="+mj-ea"/>
              <a:cs typeface="Calibri"/>
            </a:endParaRPr>
          </a:p>
        </p:txBody>
      </p:sp>
      <p:graphicFrame>
        <p:nvGraphicFramePr>
          <p:cNvPr id="5" name="Content Placeholder 2">
            <a:extLst>
              <a:ext uri="{FF2B5EF4-FFF2-40B4-BE49-F238E27FC236}">
                <a16:creationId xmlns:a16="http://schemas.microsoft.com/office/drawing/2014/main" id="{C079338A-D8AE-4F45-8F52-B8861BB70CAE}"/>
              </a:ext>
            </a:extLst>
          </p:cNvPr>
          <p:cNvGraphicFramePr>
            <a:graphicFrameLocks noGrp="1"/>
          </p:cNvGraphicFramePr>
          <p:nvPr>
            <p:ph idx="1"/>
            <p:extLst>
              <p:ext uri="{D42A27DB-BD31-4B8C-83A1-F6EECF244321}">
                <p14:modId xmlns:p14="http://schemas.microsoft.com/office/powerpoint/2010/main" val="869803633"/>
              </p:ext>
            </p:extLst>
          </p:nvPr>
        </p:nvGraphicFramePr>
        <p:xfrm>
          <a:off x="4480152" y="2405913"/>
          <a:ext cx="3996927" cy="30432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5" name="Double Bracket 84">
            <a:extLst>
              <a:ext uri="{FF2B5EF4-FFF2-40B4-BE49-F238E27FC236}">
                <a16:creationId xmlns:a16="http://schemas.microsoft.com/office/drawing/2014/main" id="{E71A69C5-139D-42B5-B0EF-AD9CBE44F0E6}"/>
              </a:ext>
            </a:extLst>
          </p:cNvPr>
          <p:cNvSpPr/>
          <p:nvPr/>
        </p:nvSpPr>
        <p:spPr>
          <a:xfrm>
            <a:off x="4091329" y="2519703"/>
            <a:ext cx="4755695" cy="3153455"/>
          </a:xfrm>
          <a:prstGeom prst="bracketPair">
            <a:avLst/>
          </a:prstGeom>
          <a:ln w="5715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86" name="TextBox 85">
            <a:extLst>
              <a:ext uri="{FF2B5EF4-FFF2-40B4-BE49-F238E27FC236}">
                <a16:creationId xmlns:a16="http://schemas.microsoft.com/office/drawing/2014/main" id="{FE328E9E-43DF-432C-A3A5-91B99609A24C}"/>
              </a:ext>
            </a:extLst>
          </p:cNvPr>
          <p:cNvSpPr txBox="1"/>
          <p:nvPr/>
        </p:nvSpPr>
        <p:spPr>
          <a:xfrm>
            <a:off x="4992461" y="2379890"/>
            <a:ext cx="2975882" cy="34624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b="1">
                <a:solidFill>
                  <a:schemeClr val="accent1"/>
                </a:solidFill>
              </a:rPr>
              <a:t>Equity, Diversity, Inclusion</a:t>
            </a:r>
            <a:endParaRPr lang="en-US" sz="1350" b="1">
              <a:solidFill>
                <a:schemeClr val="accent1"/>
              </a:solidFill>
            </a:endParaRPr>
          </a:p>
        </p:txBody>
      </p:sp>
      <p:sp>
        <p:nvSpPr>
          <p:cNvPr id="94" name="TextBox 93">
            <a:extLst>
              <a:ext uri="{FF2B5EF4-FFF2-40B4-BE49-F238E27FC236}">
                <a16:creationId xmlns:a16="http://schemas.microsoft.com/office/drawing/2014/main" id="{BA34955B-CED9-4552-BA3A-6FE278526BD2}"/>
              </a:ext>
            </a:extLst>
          </p:cNvPr>
          <p:cNvSpPr txBox="1"/>
          <p:nvPr/>
        </p:nvSpPr>
        <p:spPr>
          <a:xfrm>
            <a:off x="5063899" y="5472113"/>
            <a:ext cx="2975882" cy="34624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b="1">
                <a:solidFill>
                  <a:schemeClr val="accent1"/>
                </a:solidFill>
              </a:rPr>
              <a:t>Equity, Diversity, Inclusion</a:t>
            </a:r>
            <a:endParaRPr lang="en-US" sz="1350" b="1">
              <a:solidFill>
                <a:schemeClr val="accent1"/>
              </a:solidFill>
            </a:endParaRPr>
          </a:p>
        </p:txBody>
      </p:sp>
    </p:spTree>
    <p:extLst>
      <p:ext uri="{BB962C8B-B14F-4D97-AF65-F5344CB8AC3E}">
        <p14:creationId xmlns:p14="http://schemas.microsoft.com/office/powerpoint/2010/main" val="5200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15EE-534D-4573-86B7-4A6CCA31F8B2}"/>
              </a:ext>
            </a:extLst>
          </p:cNvPr>
          <p:cNvSpPr>
            <a:spLocks noGrp="1"/>
          </p:cNvSpPr>
          <p:nvPr>
            <p:ph type="title"/>
          </p:nvPr>
        </p:nvSpPr>
        <p:spPr/>
        <p:txBody>
          <a:bodyPr/>
          <a:lstStyle/>
          <a:p>
            <a:r>
              <a:rPr lang="en-US"/>
              <a:t>Administrative Services Update</a:t>
            </a:r>
          </a:p>
        </p:txBody>
      </p:sp>
      <p:sp>
        <p:nvSpPr>
          <p:cNvPr id="3" name="Content Placeholder 2">
            <a:extLst>
              <a:ext uri="{FF2B5EF4-FFF2-40B4-BE49-F238E27FC236}">
                <a16:creationId xmlns:a16="http://schemas.microsoft.com/office/drawing/2014/main" id="{22FB826C-C0D2-4149-820E-23AF1E5A0F86}"/>
              </a:ext>
            </a:extLst>
          </p:cNvPr>
          <p:cNvSpPr>
            <a:spLocks noGrp="1"/>
          </p:cNvSpPr>
          <p:nvPr>
            <p:ph idx="1"/>
          </p:nvPr>
        </p:nvSpPr>
        <p:spPr/>
        <p:txBody>
          <a:bodyPr/>
          <a:lstStyle/>
          <a:p>
            <a:r>
              <a:rPr lang="en-US" sz="2000">
                <a:ea typeface="ＭＳ Ｐゴシック"/>
              </a:rPr>
              <a:t>Facilities Operations &amp; Management Advisory Committee (</a:t>
            </a:r>
            <a:r>
              <a:rPr lang="en-US" sz="2000">
                <a:ea typeface="ＭＳ Ｐゴシック"/>
                <a:hlinkClick r:id="rId2"/>
              </a:rPr>
              <a:t>FOMAC)</a:t>
            </a:r>
            <a:endParaRPr lang="en-US"/>
          </a:p>
          <a:p>
            <a:r>
              <a:rPr lang="en-US" sz="2000">
                <a:ea typeface="ＭＳ Ｐゴシック"/>
              </a:rPr>
              <a:t>The purpose of the Facilities Operations &amp; Management Advisory Committee (FOMAC) is to provide a multi–disciplinary review team leading to recommendations regarding facilities and operations issues.</a:t>
            </a:r>
          </a:p>
          <a:p>
            <a:r>
              <a:rPr lang="en-US" sz="2000">
                <a:ea typeface="ＭＳ Ｐゴシック"/>
              </a:rPr>
              <a:t>Discuss current and emergent facilities issues and concerns, ideas for improvements, and highlight facilities changes, successes, and accomplishments.</a:t>
            </a:r>
          </a:p>
          <a:p>
            <a:r>
              <a:rPr lang="en-US" sz="2000">
                <a:ea typeface="ＭＳ Ｐゴシック"/>
              </a:rPr>
              <a:t>Seeking Faculty Representation</a:t>
            </a:r>
          </a:p>
          <a:p>
            <a:r>
              <a:rPr lang="en-US" sz="2000">
                <a:ea typeface="ＭＳ Ｐゴシック"/>
              </a:rPr>
              <a:t>KN95 masks</a:t>
            </a:r>
          </a:p>
        </p:txBody>
      </p:sp>
    </p:spTree>
    <p:extLst>
      <p:ext uri="{BB962C8B-B14F-4D97-AF65-F5344CB8AC3E}">
        <p14:creationId xmlns:p14="http://schemas.microsoft.com/office/powerpoint/2010/main" val="1638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6AF7F-3F5D-4762-AED4-A7888376E028}"/>
              </a:ext>
            </a:extLst>
          </p:cNvPr>
          <p:cNvSpPr>
            <a:spLocks noGrp="1"/>
          </p:cNvSpPr>
          <p:nvPr>
            <p:ph type="title"/>
          </p:nvPr>
        </p:nvSpPr>
        <p:spPr>
          <a:xfrm>
            <a:off x="457200" y="710445"/>
            <a:ext cx="8229600" cy="1068387"/>
          </a:xfrm>
        </p:spPr>
        <p:txBody>
          <a:bodyPr/>
          <a:lstStyle/>
          <a:p>
            <a:r>
              <a:rPr lang="en-US" sz="2800" dirty="0">
                <a:ea typeface="ＭＳ Ｐゴシック"/>
              </a:rPr>
              <a:t>Land Acknowledgment</a:t>
            </a:r>
            <a:endParaRPr lang="en-US" sz="2800" dirty="0"/>
          </a:p>
        </p:txBody>
      </p:sp>
      <p:sp>
        <p:nvSpPr>
          <p:cNvPr id="3" name="Content Placeholder 2">
            <a:extLst>
              <a:ext uri="{FF2B5EF4-FFF2-40B4-BE49-F238E27FC236}">
                <a16:creationId xmlns:a16="http://schemas.microsoft.com/office/drawing/2014/main" id="{9EB1F6DC-432E-4BEF-8313-E0D403DD28DC}"/>
              </a:ext>
            </a:extLst>
          </p:cNvPr>
          <p:cNvSpPr>
            <a:spLocks noGrp="1"/>
          </p:cNvSpPr>
          <p:nvPr>
            <p:ph idx="1"/>
          </p:nvPr>
        </p:nvSpPr>
        <p:spPr>
          <a:xfrm>
            <a:off x="427253" y="2138432"/>
            <a:ext cx="8229599" cy="3887907"/>
          </a:xfrm>
        </p:spPr>
        <p:txBody>
          <a:bodyPr/>
          <a:lstStyle/>
          <a:p>
            <a:pPr algn="ctr">
              <a:spcAft>
                <a:spcPts val="500"/>
              </a:spcAft>
              <a:buNone/>
            </a:pPr>
            <a:r>
              <a:rPr lang="en-US" sz="2000" dirty="0">
                <a:ea typeface="ＭＳ Ｐゴシック"/>
              </a:rPr>
              <a:t>On behalf of the Seattle College, we acknowledge that we occupy the traditional ancestral lands of the Coast Salish peoples, specifically the Duwamish Tribe—a people that are still here, continuing to honor and bring to light their ancient heritage. </a:t>
            </a:r>
            <a:endParaRPr lang="en-US" sz="2000"/>
          </a:p>
          <a:p>
            <a:pPr algn="ctr">
              <a:spcAft>
                <a:spcPts val="500"/>
              </a:spcAft>
              <a:buNone/>
            </a:pPr>
            <a:r>
              <a:rPr lang="en-US" sz="2000" dirty="0">
                <a:ea typeface="ＭＳ Ｐゴシック"/>
              </a:rPr>
              <a:t>Without them/us, we would not have access to this gathering, dialogue and learning space. </a:t>
            </a:r>
            <a:endParaRPr lang="en-US" sz="2000"/>
          </a:p>
          <a:p>
            <a:pPr algn="ctr">
              <a:spcAft>
                <a:spcPts val="500"/>
              </a:spcAft>
              <a:buNone/>
            </a:pPr>
            <a:r>
              <a:rPr lang="en-US" sz="2000" dirty="0">
                <a:ea typeface="ＭＳ Ｐゴシック"/>
              </a:rPr>
              <a:t>We ask that we take this opportunity to thank the original caretakers of this land who are still here. </a:t>
            </a:r>
            <a:endParaRPr lang="en-US" sz="2000" dirty="0"/>
          </a:p>
        </p:txBody>
      </p:sp>
    </p:spTree>
    <p:extLst>
      <p:ext uri="{BB962C8B-B14F-4D97-AF65-F5344CB8AC3E}">
        <p14:creationId xmlns:p14="http://schemas.microsoft.com/office/powerpoint/2010/main" val="263676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Content Placeholder 2"/>
          <p:cNvSpPr>
            <a:spLocks noGrp="1"/>
          </p:cNvSpPr>
          <p:nvPr>
            <p:ph idx="1"/>
          </p:nvPr>
        </p:nvSpPr>
        <p:spPr/>
        <p:txBody>
          <a:bodyPr/>
          <a:lstStyle/>
          <a:p>
            <a:pPr>
              <a:spcAft>
                <a:spcPts val="600"/>
              </a:spcAft>
            </a:pPr>
            <a:r>
              <a:rPr lang="en-US"/>
              <a:t>Q &amp; A</a:t>
            </a:r>
          </a:p>
          <a:p>
            <a:pPr>
              <a:spcAft>
                <a:spcPts val="600"/>
              </a:spcAft>
            </a:pPr>
            <a:r>
              <a:rPr lang="en-US"/>
              <a:t>This is being recorded and will be available on our website no later than end of day tomorrow</a:t>
            </a:r>
          </a:p>
        </p:txBody>
      </p:sp>
    </p:spTree>
    <p:extLst>
      <p:ext uri="{BB962C8B-B14F-4D97-AF65-F5344CB8AC3E}">
        <p14:creationId xmlns:p14="http://schemas.microsoft.com/office/powerpoint/2010/main" val="2980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63904-BFC7-4658-A210-A6FEB752F4D4}"/>
              </a:ext>
            </a:extLst>
          </p:cNvPr>
          <p:cNvSpPr>
            <a:spLocks noGrp="1"/>
          </p:cNvSpPr>
          <p:nvPr>
            <p:ph type="title"/>
          </p:nvPr>
        </p:nvSpPr>
        <p:spPr>
          <a:xfrm>
            <a:off x="457200" y="530759"/>
            <a:ext cx="8229600" cy="1068387"/>
          </a:xfrm>
        </p:spPr>
        <p:txBody>
          <a:bodyPr/>
          <a:lstStyle/>
          <a:p>
            <a:r>
              <a:rPr lang="en-US" dirty="0">
                <a:ea typeface="ＭＳ Ｐゴシック"/>
              </a:rPr>
              <a:t>Labor Acknowledgement</a:t>
            </a:r>
            <a:endParaRPr lang="en-US" dirty="0"/>
          </a:p>
        </p:txBody>
      </p:sp>
      <p:sp>
        <p:nvSpPr>
          <p:cNvPr id="3" name="Content Placeholder 2">
            <a:extLst>
              <a:ext uri="{FF2B5EF4-FFF2-40B4-BE49-F238E27FC236}">
                <a16:creationId xmlns:a16="http://schemas.microsoft.com/office/drawing/2014/main" id="{EE11A14A-CEF4-4011-BDC6-24AA989D7CF5}"/>
              </a:ext>
            </a:extLst>
          </p:cNvPr>
          <p:cNvSpPr>
            <a:spLocks noGrp="1"/>
          </p:cNvSpPr>
          <p:nvPr>
            <p:ph idx="1"/>
          </p:nvPr>
        </p:nvSpPr>
        <p:spPr>
          <a:xfrm>
            <a:off x="417270" y="1399724"/>
            <a:ext cx="8229600" cy="3897890"/>
          </a:xfrm>
        </p:spPr>
        <p:txBody>
          <a:bodyPr/>
          <a:lstStyle/>
          <a:p>
            <a:pPr marL="0" indent="0" algn="ctr">
              <a:spcAft>
                <a:spcPts val="500"/>
              </a:spcAft>
              <a:buNone/>
            </a:pPr>
            <a:r>
              <a:rPr lang="en-US" sz="2000" dirty="0">
                <a:ea typeface="ＭＳ Ｐゴシック"/>
              </a:rPr>
              <a:t>Today in this Present Moment, we honor the survival, the adaptations, the forced assimilation, and the resilience and creativity of Native peoples – past, present, and future. </a:t>
            </a:r>
            <a:endParaRPr lang="en-US" dirty="0"/>
          </a:p>
          <a:p>
            <a:pPr marL="0" indent="0" algn="ctr">
              <a:spcAft>
                <a:spcPts val="500"/>
              </a:spcAft>
              <a:buNone/>
            </a:pPr>
            <a:r>
              <a:rPr lang="en-US" sz="2000" dirty="0">
                <a:ea typeface="ＭＳ Ｐゴシック"/>
              </a:rPr>
              <a:t>We encourage participants to consider their responsibilities to the people and land, both here and elsewhere, and to stand in solidarity with Native, Indigenous, and First Nations People, and their sovereignty, cultural heritage, and lives. </a:t>
            </a:r>
            <a:endParaRPr lang="en-US"/>
          </a:p>
          <a:p>
            <a:pPr marL="0" indent="0" algn="ctr">
              <a:spcAft>
                <a:spcPts val="500"/>
              </a:spcAft>
              <a:buNone/>
            </a:pPr>
            <a:r>
              <a:rPr lang="en-US" sz="2000" dirty="0">
                <a:ea typeface="ＭＳ Ｐゴシック"/>
              </a:rPr>
              <a:t>We recognize that enslaved and indentured peoples were forced into unpaid and underpaid labor in the construction of this country, state and city. </a:t>
            </a:r>
          </a:p>
          <a:p>
            <a:pPr marL="0" indent="0" algn="ctr">
              <a:spcAft>
                <a:spcPts val="500"/>
              </a:spcAft>
              <a:buNone/>
            </a:pPr>
            <a:r>
              <a:rPr lang="en-US" sz="2000" dirty="0">
                <a:ea typeface="ＭＳ Ｐゴシック"/>
              </a:rPr>
              <a:t>To the people who contributed this immeasurable work and their descendants, we acknowledge our/their indelible mark on the space in which we gather today.  </a:t>
            </a:r>
            <a:endParaRPr lang="en-US" dirty="0"/>
          </a:p>
          <a:p>
            <a:pPr marL="0" indent="0" algn="ctr">
              <a:spcAft>
                <a:spcPts val="500"/>
              </a:spcAft>
              <a:buNone/>
            </a:pPr>
            <a:r>
              <a:rPr lang="en-US" sz="2000" dirty="0">
                <a:ea typeface="ＭＳ Ｐゴシック"/>
              </a:rPr>
              <a:t>It is our collective responsibility to critically interrogate these histories, to repair harm, and to honor, protect, and sustain this land.</a:t>
            </a:r>
            <a:r>
              <a:rPr lang="en-US" dirty="0">
                <a:ea typeface="ＭＳ Ｐゴシック"/>
              </a:rPr>
              <a:t> </a:t>
            </a:r>
            <a:endParaRPr lang="en-US"/>
          </a:p>
          <a:p>
            <a:endParaRPr lang="en-US" dirty="0"/>
          </a:p>
        </p:txBody>
      </p:sp>
    </p:spTree>
    <p:extLst>
      <p:ext uri="{BB962C8B-B14F-4D97-AF65-F5344CB8AC3E}">
        <p14:creationId xmlns:p14="http://schemas.microsoft.com/office/powerpoint/2010/main" val="344761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866"/>
            <a:ext cx="8229600" cy="834094"/>
          </a:xfrm>
        </p:spPr>
        <p:txBody>
          <a:bodyPr/>
          <a:lstStyle/>
          <a:p>
            <a:r>
              <a:rPr lang="en-US" sz="3600"/>
              <a:t>Overview</a:t>
            </a:r>
            <a:endParaRPr lang="en-US"/>
          </a:p>
        </p:txBody>
      </p:sp>
      <p:sp>
        <p:nvSpPr>
          <p:cNvPr id="3" name="Content Placeholder 2"/>
          <p:cNvSpPr>
            <a:spLocks noGrp="1"/>
          </p:cNvSpPr>
          <p:nvPr>
            <p:ph idx="1"/>
          </p:nvPr>
        </p:nvSpPr>
        <p:spPr>
          <a:xfrm>
            <a:off x="457199" y="1503218"/>
            <a:ext cx="8421939" cy="5146963"/>
          </a:xfrm>
        </p:spPr>
        <p:txBody>
          <a:bodyPr/>
          <a:lstStyle/>
          <a:p>
            <a:pPr>
              <a:spcBef>
                <a:spcPts val="600"/>
              </a:spcBef>
              <a:spcAft>
                <a:spcPts val="600"/>
              </a:spcAft>
            </a:pPr>
            <a:r>
              <a:rPr lang="en-US" sz="3200"/>
              <a:t>Kudos</a:t>
            </a:r>
          </a:p>
          <a:p>
            <a:pPr>
              <a:spcBef>
                <a:spcPts val="600"/>
              </a:spcBef>
              <a:spcAft>
                <a:spcPts val="600"/>
              </a:spcAft>
            </a:pPr>
            <a:r>
              <a:rPr lang="en-US" sz="3200"/>
              <a:t>Update</a:t>
            </a:r>
          </a:p>
          <a:p>
            <a:pPr>
              <a:spcBef>
                <a:spcPts val="600"/>
              </a:spcBef>
              <a:spcAft>
                <a:spcPts val="600"/>
              </a:spcAft>
            </a:pPr>
            <a:r>
              <a:rPr lang="en-US" sz="3200"/>
              <a:t>Q&amp;A</a:t>
            </a:r>
          </a:p>
          <a:p>
            <a:pPr>
              <a:spcBef>
                <a:spcPts val="600"/>
              </a:spcBef>
              <a:spcAft>
                <a:spcPts val="600"/>
              </a:spcAft>
            </a:pPr>
            <a:endParaRPr lang="en-US"/>
          </a:p>
          <a:p>
            <a:pPr>
              <a:spcBef>
                <a:spcPts val="600"/>
              </a:spcBef>
              <a:spcAft>
                <a:spcPts val="600"/>
              </a:spcAft>
            </a:pPr>
            <a:endParaRPr lang="en-US"/>
          </a:p>
          <a:p>
            <a:pPr>
              <a:spcBef>
                <a:spcPts val="600"/>
              </a:spcBef>
              <a:spcAft>
                <a:spcPts val="600"/>
              </a:spcAft>
            </a:pPr>
            <a:endParaRPr lang="en-US"/>
          </a:p>
        </p:txBody>
      </p:sp>
      <p:pic>
        <p:nvPicPr>
          <p:cNvPr id="4" name="Picture 3">
            <a:extLst>
              <a:ext uri="{FF2B5EF4-FFF2-40B4-BE49-F238E27FC236}">
                <a16:creationId xmlns:a16="http://schemas.microsoft.com/office/drawing/2014/main" id="{6FDC6A0C-85FC-4913-BC1A-0ADBB85BED29}"/>
              </a:ext>
            </a:extLst>
          </p:cNvPr>
          <p:cNvPicPr>
            <a:picLocks noChangeAspect="1"/>
          </p:cNvPicPr>
          <p:nvPr/>
        </p:nvPicPr>
        <p:blipFill>
          <a:blip r:embed="rId3"/>
          <a:stretch>
            <a:fillRect/>
          </a:stretch>
        </p:blipFill>
        <p:spPr>
          <a:xfrm>
            <a:off x="2562029" y="2979611"/>
            <a:ext cx="3820392" cy="2979906"/>
          </a:xfrm>
          <a:prstGeom prst="rect">
            <a:avLst/>
          </a:prstGeom>
          <a:noFill/>
        </p:spPr>
      </p:pic>
    </p:spTree>
    <p:extLst>
      <p:ext uri="{BB962C8B-B14F-4D97-AF65-F5344CB8AC3E}">
        <p14:creationId xmlns:p14="http://schemas.microsoft.com/office/powerpoint/2010/main" val="316798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C824-5CBA-47E7-BA2F-554A60E21E1D}"/>
              </a:ext>
            </a:extLst>
          </p:cNvPr>
          <p:cNvSpPr>
            <a:spLocks noGrp="1"/>
          </p:cNvSpPr>
          <p:nvPr>
            <p:ph type="title"/>
          </p:nvPr>
        </p:nvSpPr>
        <p:spPr/>
        <p:txBody>
          <a:bodyPr/>
          <a:lstStyle/>
          <a:p>
            <a:r>
              <a:rPr lang="en-US">
                <a:ea typeface="ＭＳ Ｐゴシック"/>
              </a:rPr>
              <a:t>Kudos!</a:t>
            </a:r>
            <a:endParaRPr lang="en-US"/>
          </a:p>
        </p:txBody>
      </p:sp>
      <p:sp>
        <p:nvSpPr>
          <p:cNvPr id="3" name="Content Placeholder 2">
            <a:extLst>
              <a:ext uri="{FF2B5EF4-FFF2-40B4-BE49-F238E27FC236}">
                <a16:creationId xmlns:a16="http://schemas.microsoft.com/office/drawing/2014/main" id="{D038564D-68C4-45CA-922F-444842F9FD33}"/>
              </a:ext>
            </a:extLst>
          </p:cNvPr>
          <p:cNvSpPr>
            <a:spLocks noGrp="1"/>
          </p:cNvSpPr>
          <p:nvPr>
            <p:ph idx="1"/>
          </p:nvPr>
        </p:nvSpPr>
        <p:spPr/>
        <p:txBody>
          <a:bodyPr/>
          <a:lstStyle/>
          <a:p>
            <a:r>
              <a:rPr lang="en-US">
                <a:ea typeface="ＭＳ Ｐゴシック"/>
              </a:rPr>
              <a:t>Speed Networking Week </a:t>
            </a:r>
            <a:endParaRPr lang="en-US"/>
          </a:p>
        </p:txBody>
      </p:sp>
    </p:spTree>
    <p:extLst>
      <p:ext uri="{BB962C8B-B14F-4D97-AF65-F5344CB8AC3E}">
        <p14:creationId xmlns:p14="http://schemas.microsoft.com/office/powerpoint/2010/main" val="196364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79B9-6536-4A3C-8B9D-7FFA7A241A00}"/>
              </a:ext>
            </a:extLst>
          </p:cNvPr>
          <p:cNvSpPr>
            <a:spLocks noGrp="1"/>
          </p:cNvSpPr>
          <p:nvPr>
            <p:ph type="title"/>
          </p:nvPr>
        </p:nvSpPr>
        <p:spPr/>
        <p:txBody>
          <a:bodyPr/>
          <a:lstStyle/>
          <a:p>
            <a:r>
              <a:rPr lang="en-US"/>
              <a:t>Campus Events</a:t>
            </a:r>
          </a:p>
        </p:txBody>
      </p:sp>
      <p:sp>
        <p:nvSpPr>
          <p:cNvPr id="3" name="Content Placeholder 2">
            <a:extLst>
              <a:ext uri="{FF2B5EF4-FFF2-40B4-BE49-F238E27FC236}">
                <a16:creationId xmlns:a16="http://schemas.microsoft.com/office/drawing/2014/main" id="{C324B8F9-B84B-4DEB-9668-CCA9F34B2041}"/>
              </a:ext>
            </a:extLst>
          </p:cNvPr>
          <p:cNvSpPr>
            <a:spLocks noGrp="1"/>
          </p:cNvSpPr>
          <p:nvPr>
            <p:ph idx="1"/>
          </p:nvPr>
        </p:nvSpPr>
        <p:spPr>
          <a:xfrm>
            <a:off x="457200" y="1734004"/>
            <a:ext cx="8229600" cy="3897890"/>
          </a:xfrm>
        </p:spPr>
        <p:txBody>
          <a:bodyPr/>
          <a:lstStyle/>
          <a:p>
            <a:r>
              <a:rPr lang="en-US" sz="2000" dirty="0">
                <a:ea typeface="ＭＳ Ｐゴシック"/>
              </a:rPr>
              <a:t>Lunar New Year Event – BE Atrium</a:t>
            </a:r>
          </a:p>
          <a:p>
            <a:pPr lvl="1"/>
            <a:r>
              <a:rPr lang="en-US" sz="2000" dirty="0">
                <a:ea typeface="ＭＳ Ｐゴシック"/>
              </a:rPr>
              <a:t>Today, February 8 from 12pm-12:30pm </a:t>
            </a:r>
          </a:p>
          <a:p>
            <a:r>
              <a:rPr lang="en-US" sz="2000" dirty="0">
                <a:ea typeface="ＭＳ Ｐゴシック"/>
              </a:rPr>
              <a:t>Spirit, Activism, and Mothering with Dr. Rosemarie Freeney Harding – Zoom </a:t>
            </a:r>
          </a:p>
          <a:p>
            <a:pPr lvl="1"/>
            <a:r>
              <a:rPr lang="en-US" sz="2000" dirty="0">
                <a:ea typeface="ＭＳ Ｐゴシック"/>
              </a:rPr>
              <a:t>Today, February 8 from 4pm-5pm</a:t>
            </a:r>
          </a:p>
          <a:p>
            <a:r>
              <a:rPr lang="en-US" sz="2000" dirty="0">
                <a:ea typeface="ＭＳ Ｐゴシック"/>
              </a:rPr>
              <a:t>Development Day – Zoom </a:t>
            </a:r>
          </a:p>
          <a:p>
            <a:pPr lvl="1"/>
            <a:r>
              <a:rPr lang="en-US" sz="2000" dirty="0">
                <a:ea typeface="ＭＳ Ｐゴシック"/>
              </a:rPr>
              <a:t>Wednesday, February 9 from 9am-4pm </a:t>
            </a:r>
          </a:p>
          <a:p>
            <a:pPr lvl="1"/>
            <a:r>
              <a:rPr lang="en-US" sz="2000" dirty="0">
                <a:ea typeface="ＭＳ Ｐゴシック"/>
              </a:rPr>
              <a:t>Keynote with Dr. Paul Gorski</a:t>
            </a:r>
          </a:p>
          <a:p>
            <a:pPr lvl="2"/>
            <a:r>
              <a:rPr lang="en-US" sz="2000" dirty="0">
                <a:ea typeface="ＭＳ Ｐゴシック"/>
              </a:rPr>
              <a:t>Embracing and Enacting a Transformative Vision for Antiracism</a:t>
            </a:r>
          </a:p>
          <a:p>
            <a:r>
              <a:rPr lang="en-US" sz="2000" dirty="0">
                <a:ea typeface="ＭＳ Ｐゴシック"/>
              </a:rPr>
              <a:t>Development Day Follow-up Workshop with Dr. Paul Gorski – Zoom </a:t>
            </a:r>
          </a:p>
          <a:p>
            <a:pPr lvl="1"/>
            <a:r>
              <a:rPr lang="en-US" sz="2000" dirty="0">
                <a:ea typeface="ＭＳ Ｐゴシック"/>
              </a:rPr>
              <a:t>Wednesday, February 16 from 2pm-4pm </a:t>
            </a:r>
          </a:p>
        </p:txBody>
      </p:sp>
    </p:spTree>
    <p:extLst>
      <p:ext uri="{BB962C8B-B14F-4D97-AF65-F5344CB8AC3E}">
        <p14:creationId xmlns:p14="http://schemas.microsoft.com/office/powerpoint/2010/main" val="130715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E28BB-2173-421A-87D3-76A770AA1517}"/>
              </a:ext>
            </a:extLst>
          </p:cNvPr>
          <p:cNvSpPr>
            <a:spLocks noGrp="1"/>
          </p:cNvSpPr>
          <p:nvPr>
            <p:ph type="title"/>
          </p:nvPr>
        </p:nvSpPr>
        <p:spPr/>
        <p:txBody>
          <a:bodyPr/>
          <a:lstStyle/>
          <a:p>
            <a:r>
              <a:rPr lang="en-US"/>
              <a:t>New Hires</a:t>
            </a:r>
          </a:p>
        </p:txBody>
      </p:sp>
      <p:sp>
        <p:nvSpPr>
          <p:cNvPr id="3" name="Content Placeholder 2">
            <a:extLst>
              <a:ext uri="{FF2B5EF4-FFF2-40B4-BE49-F238E27FC236}">
                <a16:creationId xmlns:a16="http://schemas.microsoft.com/office/drawing/2014/main" id="{215B9F03-A779-43F2-B9F0-C3BE673BDE81}"/>
              </a:ext>
            </a:extLst>
          </p:cNvPr>
          <p:cNvSpPr>
            <a:spLocks noGrp="1"/>
          </p:cNvSpPr>
          <p:nvPr>
            <p:ph idx="1"/>
          </p:nvPr>
        </p:nvSpPr>
        <p:spPr/>
        <p:txBody>
          <a:bodyPr/>
          <a:lstStyle/>
          <a:p>
            <a:r>
              <a:rPr lang="en-US">
                <a:ea typeface="ＭＳ Ｐゴシック"/>
              </a:rPr>
              <a:t>Jeremy Beckwith, Safety &amp; Security</a:t>
            </a:r>
            <a:endParaRPr lang="en-US"/>
          </a:p>
          <a:p>
            <a:r>
              <a:rPr lang="en-US" err="1">
                <a:ea typeface="ＭＳ Ｐゴシック"/>
              </a:rPr>
              <a:t>NeeCee</a:t>
            </a:r>
            <a:r>
              <a:rPr lang="en-US">
                <a:ea typeface="ＭＳ Ｐゴシック"/>
              </a:rPr>
              <a:t> Davis, Wood Technology Center</a:t>
            </a:r>
            <a:endParaRPr lang="en-US"/>
          </a:p>
          <a:p>
            <a:r>
              <a:rPr lang="en-US">
                <a:ea typeface="ＭＳ Ｐゴシック"/>
              </a:rPr>
              <a:t>Margaret Harrison, Admissions &amp; Outreach</a:t>
            </a:r>
          </a:p>
          <a:p>
            <a:r>
              <a:rPr lang="en-US">
                <a:ea typeface="ＭＳ Ｐゴシック"/>
              </a:rPr>
              <a:t>Shellie Mckissick, Nursing</a:t>
            </a:r>
          </a:p>
        </p:txBody>
      </p:sp>
    </p:spTree>
    <p:extLst>
      <p:ext uri="{BB962C8B-B14F-4D97-AF65-F5344CB8AC3E}">
        <p14:creationId xmlns:p14="http://schemas.microsoft.com/office/powerpoint/2010/main" val="1740748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4B9CA-FC04-44CD-8E41-9FFA0671F422}"/>
              </a:ext>
            </a:extLst>
          </p:cNvPr>
          <p:cNvSpPr>
            <a:spLocks noGrp="1"/>
          </p:cNvSpPr>
          <p:nvPr>
            <p:ph type="title"/>
          </p:nvPr>
        </p:nvSpPr>
        <p:spPr>
          <a:xfrm>
            <a:off x="427252" y="740392"/>
            <a:ext cx="8229600" cy="1068387"/>
          </a:xfrm>
        </p:spPr>
        <p:txBody>
          <a:bodyPr/>
          <a:lstStyle/>
          <a:p>
            <a:r>
              <a:rPr lang="en-US">
                <a:ea typeface="ＭＳ Ｐゴシック"/>
              </a:rPr>
              <a:t>Budget Update</a:t>
            </a:r>
            <a:endParaRPr lang="en-US"/>
          </a:p>
        </p:txBody>
      </p:sp>
      <p:sp>
        <p:nvSpPr>
          <p:cNvPr id="3" name="Content Placeholder 2">
            <a:extLst>
              <a:ext uri="{FF2B5EF4-FFF2-40B4-BE49-F238E27FC236}">
                <a16:creationId xmlns:a16="http://schemas.microsoft.com/office/drawing/2014/main" id="{3DE1E41E-1899-4441-85AB-1F0729DB0E92}"/>
              </a:ext>
            </a:extLst>
          </p:cNvPr>
          <p:cNvSpPr>
            <a:spLocks noGrp="1"/>
          </p:cNvSpPr>
          <p:nvPr>
            <p:ph idx="1"/>
          </p:nvPr>
        </p:nvSpPr>
        <p:spPr>
          <a:xfrm>
            <a:off x="427252" y="1579409"/>
            <a:ext cx="8229600" cy="3897890"/>
          </a:xfrm>
        </p:spPr>
        <p:txBody>
          <a:bodyPr/>
          <a:lstStyle/>
          <a:p>
            <a:r>
              <a:rPr lang="en-US" sz="2000" dirty="0">
                <a:ea typeface="ＭＳ Ｐゴシック"/>
              </a:rPr>
              <a:t>We are not closing in 12/2023</a:t>
            </a:r>
            <a:endParaRPr lang="en-US" sz="2000"/>
          </a:p>
          <a:p>
            <a:r>
              <a:rPr lang="en-US" sz="2000" dirty="0">
                <a:ea typeface="ＭＳ Ｐゴシック"/>
              </a:rPr>
              <a:t>For more information please attend the Board of Trustees Meeting – Zoom </a:t>
            </a:r>
            <a:endParaRPr lang="en-US" sz="2000"/>
          </a:p>
          <a:p>
            <a:pPr lvl="1"/>
            <a:r>
              <a:rPr lang="en-US" sz="2000" dirty="0">
                <a:ea typeface="ＭＳ Ｐゴシック"/>
              </a:rPr>
              <a:t>Thursday, February 10</a:t>
            </a:r>
          </a:p>
          <a:p>
            <a:r>
              <a:rPr lang="en-US" sz="2000" dirty="0">
                <a:ea typeface="ＭＳ Ｐゴシック"/>
              </a:rPr>
              <a:t>Reduce administrative overhead cost (for positions associate deans and above) by 15% ( across the district/colleges=roughly $1.4 million) has been widely communicated.  </a:t>
            </a:r>
          </a:p>
          <a:p>
            <a:r>
              <a:rPr lang="en-US" sz="2000" dirty="0">
                <a:ea typeface="ＭＳ Ｐゴシック"/>
              </a:rPr>
              <a:t>VC Kurt Buttleman, Vice Presidents, college presidents, and chancellors are working on identifying academic programs that may be closed, restructured, or consolidated. College VPIs are working with instructional administrators across the colleges to explore options, defining criteria for program closure or consolidation. More importantly, academic administrators, including workforce deans, are also exploring opportunities for initiating new programs or revising existing programs, based on employer needs and student demand.</a:t>
            </a:r>
          </a:p>
          <a:p>
            <a:endParaRPr lang="en-US" sz="3000" dirty="0"/>
          </a:p>
          <a:p>
            <a:pPr marL="457200" lvl="1" indent="0">
              <a:buNone/>
            </a:pPr>
            <a:endParaRPr lang="en-US" dirty="0"/>
          </a:p>
          <a:p>
            <a:pPr lvl="1"/>
            <a:endParaRPr lang="en-US"/>
          </a:p>
        </p:txBody>
      </p:sp>
    </p:spTree>
    <p:extLst>
      <p:ext uri="{BB962C8B-B14F-4D97-AF65-F5344CB8AC3E}">
        <p14:creationId xmlns:p14="http://schemas.microsoft.com/office/powerpoint/2010/main" val="780066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FDB9-61C1-4620-B815-4075DDE1612A}"/>
              </a:ext>
            </a:extLst>
          </p:cNvPr>
          <p:cNvSpPr>
            <a:spLocks noGrp="1"/>
          </p:cNvSpPr>
          <p:nvPr>
            <p:ph type="title"/>
          </p:nvPr>
        </p:nvSpPr>
        <p:spPr/>
        <p:txBody>
          <a:bodyPr/>
          <a:lstStyle/>
          <a:p>
            <a:r>
              <a:rPr lang="en-US">
                <a:ea typeface="ＭＳ Ｐゴシック"/>
              </a:rPr>
              <a:t>Winter 2022 Student Services </a:t>
            </a:r>
            <a:br>
              <a:rPr lang="en-US">
                <a:ea typeface="ＭＳ Ｐゴシック"/>
              </a:rPr>
            </a:br>
            <a:r>
              <a:rPr lang="en-US">
                <a:ea typeface="ＭＳ Ｐゴシック"/>
              </a:rPr>
              <a:t>Hours of Operation</a:t>
            </a:r>
            <a:endParaRPr lang="en-US"/>
          </a:p>
        </p:txBody>
      </p:sp>
      <p:sp>
        <p:nvSpPr>
          <p:cNvPr id="3" name="Content Placeholder 2">
            <a:extLst>
              <a:ext uri="{FF2B5EF4-FFF2-40B4-BE49-F238E27FC236}">
                <a16:creationId xmlns:a16="http://schemas.microsoft.com/office/drawing/2014/main" id="{98DE8E4F-6896-4176-BFE1-277869191B2E}"/>
              </a:ext>
            </a:extLst>
          </p:cNvPr>
          <p:cNvSpPr>
            <a:spLocks noGrp="1"/>
          </p:cNvSpPr>
          <p:nvPr>
            <p:ph idx="1"/>
          </p:nvPr>
        </p:nvSpPr>
        <p:spPr>
          <a:xfrm>
            <a:off x="457200" y="2345274"/>
            <a:ext cx="8229600" cy="3897890"/>
          </a:xfrm>
        </p:spPr>
        <p:txBody>
          <a:bodyPr/>
          <a:lstStyle/>
          <a:p>
            <a:r>
              <a:rPr lang="en-US">
                <a:ea typeface="ＭＳ Ｐゴシック"/>
              </a:rPr>
              <a:t>In person services from 10am-3pm every </a:t>
            </a:r>
            <a:r>
              <a:rPr lang="en-US" err="1">
                <a:ea typeface="ＭＳ Ｐゴシック"/>
              </a:rPr>
              <a:t>TWTh</a:t>
            </a:r>
            <a:r>
              <a:rPr lang="en-US">
                <a:ea typeface="ＭＳ Ｐゴシック"/>
              </a:rPr>
              <a:t> until further notice</a:t>
            </a:r>
          </a:p>
          <a:p>
            <a:pPr lvl="1"/>
            <a:r>
              <a:rPr lang="en-US">
                <a:ea typeface="ＭＳ Ｐゴシック"/>
              </a:rPr>
              <a:t>Drop in services from 10am-3pm every </a:t>
            </a:r>
            <a:r>
              <a:rPr lang="en-US" err="1">
                <a:ea typeface="ＭＳ Ｐゴシック"/>
              </a:rPr>
              <a:t>TWTh</a:t>
            </a:r>
            <a:r>
              <a:rPr lang="en-US">
                <a:ea typeface="ＭＳ Ｐゴシック"/>
              </a:rPr>
              <a:t> for core services (Advising, Cashiering</a:t>
            </a:r>
          </a:p>
          <a:p>
            <a:r>
              <a:rPr lang="en-US">
                <a:ea typeface="ＭＳ Ｐゴシック"/>
              </a:rPr>
              <a:t>Remote services provided daily w/a few exceptions</a:t>
            </a:r>
          </a:p>
          <a:p>
            <a:r>
              <a:rPr lang="en-US">
                <a:ea typeface="ＭＳ Ｐゴシック"/>
              </a:rPr>
              <a:t>Counseling Center will operate remotely for winter quarter.</a:t>
            </a:r>
          </a:p>
          <a:p>
            <a:r>
              <a:rPr lang="en-US">
                <a:ea typeface="ＭＳ Ｐゴシック"/>
              </a:rPr>
              <a:t>Student Services will be shutting down on PDD on 2/9</a:t>
            </a:r>
            <a:endParaRPr lang="en-US"/>
          </a:p>
          <a:p>
            <a:endParaRPr lang="en-US"/>
          </a:p>
          <a:p>
            <a:endParaRPr lang="en-US">
              <a:ea typeface="ＭＳ Ｐゴシック"/>
            </a:endParaRPr>
          </a:p>
        </p:txBody>
      </p:sp>
    </p:spTree>
    <p:extLst>
      <p:ext uri="{BB962C8B-B14F-4D97-AF65-F5344CB8AC3E}">
        <p14:creationId xmlns:p14="http://schemas.microsoft.com/office/powerpoint/2010/main" val="2230289609"/>
      </p:ext>
    </p:extLst>
  </p:cSld>
  <p:clrMapOvr>
    <a:masterClrMapping/>
  </p:clrMapOvr>
</p:sld>
</file>

<file path=ppt/theme/theme1.xml><?xml version="1.0" encoding="utf-8"?>
<a:theme xmlns:a="http://schemas.openxmlformats.org/drawingml/2006/main" name="SeattleCentral Powerpoint template">
  <a:themeElements>
    <a:clrScheme name="SC Blue">
      <a:dk1>
        <a:sysClr val="windowText" lastClr="000000"/>
      </a:dk1>
      <a:lt1>
        <a:sysClr val="window" lastClr="FFFFFF"/>
      </a:lt1>
      <a:dk2>
        <a:srgbClr val="1F497D"/>
      </a:dk2>
      <a:lt2>
        <a:srgbClr val="EEECE1"/>
      </a:lt2>
      <a:accent1>
        <a:srgbClr val="00719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eattleCentral_template" id="{896D173F-A356-A94F-9893-382EFA7609BB}" vid="{E88EAD0F-4850-B64D-8112-09224D7A5D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9c038ee-fd68-4112-93fb-e49588cd45fb">
      <UserInfo>
        <DisplayName>Harden, Yoshiko</DisplayName>
        <AccountId>19</AccountId>
        <AccountType/>
      </UserInfo>
      <UserInfo>
        <DisplayName>Rixon, Scott</DisplayName>
        <AccountId>22</AccountId>
        <AccountType/>
      </UserInfo>
      <UserInfo>
        <DisplayName>Rockhill, Wendy</DisplayName>
        <AccountId>38</AccountId>
        <AccountType/>
      </UserInfo>
      <UserInfo>
        <DisplayName>Lezheo, Kao</DisplayName>
        <AccountId>35</AccountId>
        <AccountType/>
      </UserInfo>
      <UserInfo>
        <DisplayName>Keever, Jeff</DisplayName>
        <AccountId>55</AccountId>
        <AccountType/>
      </UserInfo>
      <UserInfo>
        <DisplayName>Olsen, Christel</DisplayName>
        <AccountId>18</AccountId>
        <AccountType/>
      </UserInfo>
      <UserInfo>
        <DisplayName>Cahan, Rachel</DisplayName>
        <AccountId>56</AccountId>
        <AccountType/>
      </UserInfo>
      <UserInfo>
        <DisplayName>Church, Heather N</DisplayName>
        <AccountId>31</AccountId>
        <AccountType/>
      </UserInfo>
      <UserInfo>
        <DisplayName>Mostad, Crystina</DisplayName>
        <AccountId>30</AccountId>
        <AccountType/>
      </UserInfo>
      <UserInfo>
        <DisplayName>Branstad, Jennifer</DisplayName>
        <AccountId>49</AccountId>
        <AccountType/>
      </UserInfo>
      <UserInfo>
        <DisplayName>Bonaccorso, Roberto</DisplayName>
        <AccountId>16</AccountId>
        <AccountType/>
      </UserInfo>
      <UserInfo>
        <DisplayName>Sterling, Akinlana</DisplayName>
        <AccountId>61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6C930458D0C34D82D1ACA10F9B9B02" ma:contentTypeVersion="6" ma:contentTypeDescription="Create a new document." ma:contentTypeScope="" ma:versionID="39da3ff15a24ccda2e552601b6889b2c">
  <xsd:schema xmlns:xsd="http://www.w3.org/2001/XMLSchema" xmlns:xs="http://www.w3.org/2001/XMLSchema" xmlns:p="http://schemas.microsoft.com/office/2006/metadata/properties" xmlns:ns2="265692ca-4ffa-4d98-aa7c-c7627a419608" xmlns:ns3="29c038ee-fd68-4112-93fb-e49588cd45fb" targetNamespace="http://schemas.microsoft.com/office/2006/metadata/properties" ma:root="true" ma:fieldsID="8cbd52a65c2b614ebe0dc445369f6776" ns2:_="" ns3:_="">
    <xsd:import namespace="265692ca-4ffa-4d98-aa7c-c7627a419608"/>
    <xsd:import namespace="29c038ee-fd68-4112-93fb-e49588cd45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5692ca-4ffa-4d98-aa7c-c7627a4196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c038ee-fd68-4112-93fb-e49588cd45f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117140-BC9E-4877-93BE-CE6904E8B5D7}">
  <ds:schemaRefs>
    <ds:schemaRef ds:uri="29c038ee-fd68-4112-93fb-e49588cd45fb"/>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4431BEF-C1DA-49BC-862B-E3EE7C77E654}">
  <ds:schemaRefs>
    <ds:schemaRef ds:uri="265692ca-4ffa-4d98-aa7c-c7627a419608"/>
    <ds:schemaRef ds:uri="29c038ee-fd68-4112-93fb-e49588cd45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5425155-5A3F-494E-9194-12CCBD133C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SeattleCentral_template</Template>
  <Application>Microsoft Office PowerPoint</Application>
  <PresentationFormat>On-screen Show (4:3)</PresentationFormat>
  <Slides>20</Slides>
  <Notes>8</Notes>
  <HiddenSlides>0</HiddenSlide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SeattleCentral Powerpoint template</vt:lpstr>
      <vt:lpstr>Office Theme</vt:lpstr>
      <vt:lpstr>office theme</vt:lpstr>
      <vt:lpstr>2021-2022 Town Hall Meeting  for Faculty &amp; Staff </vt:lpstr>
      <vt:lpstr>Land Acknowledgment</vt:lpstr>
      <vt:lpstr>Labor Acknowledgement</vt:lpstr>
      <vt:lpstr>Overview</vt:lpstr>
      <vt:lpstr>Kudos!</vt:lpstr>
      <vt:lpstr>Campus Events</vt:lpstr>
      <vt:lpstr>New Hires</vt:lpstr>
      <vt:lpstr>Budget Update</vt:lpstr>
      <vt:lpstr>Winter 2022 Student Services  Hours of Operation</vt:lpstr>
      <vt:lpstr>Winter 2022 Student Vaccination Attestation (SVA) &amp; COVID Rates</vt:lpstr>
      <vt:lpstr>Confirmed Cases</vt:lpstr>
      <vt:lpstr>Random Verification of Student Vaccination Attestation</vt:lpstr>
      <vt:lpstr>Instruction Update: Enrollment  Accreditation  Guided Pathway  Title III</vt:lpstr>
      <vt:lpstr>Enrollment (FTEs)</vt:lpstr>
      <vt:lpstr>PowerPoint Presentation</vt:lpstr>
      <vt:lpstr>Guided Pathways Supporting Momentum Gains</vt:lpstr>
      <vt:lpstr>Accreditation Steering Committee Work: Focus on Mid-Cycle Evaluation Report</vt:lpstr>
      <vt:lpstr>PowerPoint Presentation</vt:lpstr>
      <vt:lpstr>Administrative Services Update</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revision>166</cp:revision>
  <cp:lastPrinted>2020-04-02T17:50:30Z</cp:lastPrinted>
  <dcterms:created xsi:type="dcterms:W3CDTF">2017-02-08T15:51:02Z</dcterms:created>
  <dcterms:modified xsi:type="dcterms:W3CDTF">2022-02-08T18:52:18Z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0x010100B56C930458D0C34D82D1ACA10F9B9B02</vt:lpwstr>
  </property>
</Properties>
</file>