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4"/>
  </p:sldMasterIdLst>
  <p:notesMasterIdLst>
    <p:notesMasterId r:id="rId15"/>
  </p:notesMasterIdLst>
  <p:handoutMasterIdLst>
    <p:handoutMasterId r:id="rId16"/>
  </p:handoutMasterIdLst>
  <p:sldIdLst>
    <p:sldId id="283" r:id="rId5"/>
    <p:sldId id="279" r:id="rId6"/>
    <p:sldId id="293" r:id="rId7"/>
    <p:sldId id="295" r:id="rId8"/>
    <p:sldId id="296" r:id="rId9"/>
    <p:sldId id="294" r:id="rId10"/>
    <p:sldId id="298" r:id="rId11"/>
    <p:sldId id="299" r:id="rId12"/>
    <p:sldId id="292" r:id="rId13"/>
    <p:sldId id="289" r:id="rId14"/>
  </p:sldIdLst>
  <p:sldSz cx="9144000" cy="6858000" type="screen4x3"/>
  <p:notesSz cx="7086600" cy="93726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Untitled Section" id="{DF8A15D7-BD62-E149-962C-08E87225CD1D}">
          <p14:sldIdLst>
            <p14:sldId id="283"/>
            <p14:sldId id="279"/>
            <p14:sldId id="293"/>
            <p14:sldId id="295"/>
            <p14:sldId id="296"/>
            <p14:sldId id="294"/>
            <p14:sldId id="298"/>
            <p14:sldId id="299"/>
            <p14:sldId id="292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2" userDrawn="1">
          <p15:clr>
            <a:srgbClr val="A4A3A4"/>
          </p15:clr>
        </p15:guide>
        <p15:guide id="2" pos="223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92"/>
    <a:srgbClr val="0071A1"/>
    <a:srgbClr val="008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78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52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70250DD3-397B-C144-A230-CCB4604895EF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EBC82BE4-8F97-7745-890C-B43F022BE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735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B08BD26F-ACC6-D34A-B6E4-ADCEC73D5F06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0E4123D8-7A60-144B-9907-6728413C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513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am04.safelinks.protection.outlook.com/?url=https%3A%2F%2Fwww2.ed.gov%2Fprograms%2Faanapi%2Findex.html&amp;data=04%7C01%7C%7C7e77275af9d54cbb3fa508d983af74cc%7C02d8ff38d7114e31a9156cb5cff788df%7C0%7C0%7C637685611873621189%7CUnknown%7CTWFpbGZsb3d8eyJWIjoiMC4wLjAwMDAiLCJQIjoiV2luMzIiLCJBTiI6Ik1haWwiLCJXVCI6Mn0%3D%7C1000&amp;sdata=CNdl0pBs9idQV7blxOiWPDD2hgntTEJUGLz5Bcn9XGk%3D&amp;reserved=0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72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90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were awarded the </a:t>
            </a:r>
            <a:r>
              <a:rPr lang="en-US" sz="1200" i="1" u="sng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Asian American and Native American Pacific Islander-Serving Institutions (AANAPISI) program</a:t>
            </a:r>
            <a:r>
              <a:rPr lang="en-US" sz="1200" i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grant from the Dept of Ed. The purpose of the program is to improve and expand institutions’ capacity to serve Asian Americans and Native American Pacific Islanders and low-income individuals. Our project goals are: 1) To improve SCC’s capacity to support students’ a) transition to college-level programs and b) academic and career success, and 2) To provide culturally responsive and inclusive curricula, pedagogy, and student services. This is a five-year award for $300,000/year.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62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29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67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3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 of September 28, 2021, HR has verified 45% of District employees.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57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7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27329"/>
            <a:ext cx="8229600" cy="17331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803935"/>
            <a:ext cx="8229600" cy="43036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280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023577"/>
            <a:ext cx="8229600" cy="10683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0706" y="2332181"/>
            <a:ext cx="4040188" cy="37939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8531" y="2332181"/>
            <a:ext cx="4041775" cy="37939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05D79-2669-7043-96FB-195196BE8624}" type="datetime1">
              <a:rPr lang="en-US" smtClean="0"/>
              <a:t>9/30/2021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B94E0-5E06-6D42-A41D-50D581B409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/>
              <a:t>seattlecentral.edu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9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1363"/>
            <a:ext cx="3008313" cy="6465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81364"/>
            <a:ext cx="5111750" cy="51447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8000"/>
            <a:ext cx="3008313" cy="4348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1DF16-5868-A046-B6A3-485162322937}" type="datetime1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/>
              <a:t>seattlecentral.edu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8B14-AE1E-054C-8668-93D0F0400A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02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42817"/>
            <a:ext cx="5486400" cy="388475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BFAE3-238E-F746-9D0D-3B2A8A6F8EBE}" type="datetime1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/>
              <a:t>seattlecentral.edu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0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4"/>
          <p:cNvSpPr>
            <a:spLocks noChangeShapeType="1"/>
          </p:cNvSpPr>
          <p:nvPr/>
        </p:nvSpPr>
        <p:spPr bwMode="auto">
          <a:xfrm>
            <a:off x="2106613" y="2551113"/>
            <a:ext cx="490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1" charset="-128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627329"/>
            <a:ext cx="8229600" cy="11752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803936"/>
            <a:ext cx="8229600" cy="29181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63537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2"/>
          <p:cNvSpPr>
            <a:spLocks noChangeArrowheads="1"/>
          </p:cNvSpPr>
          <p:nvPr userDrawn="1"/>
        </p:nvSpPr>
        <p:spPr bwMode="auto">
          <a:xfrm>
            <a:off x="0" y="0"/>
            <a:ext cx="9144000" cy="4648200"/>
          </a:xfrm>
          <a:prstGeom prst="rect">
            <a:avLst/>
          </a:prstGeom>
          <a:solidFill>
            <a:srgbClr val="00519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" name="Line 53"/>
          <p:cNvSpPr>
            <a:spLocks noChangeShapeType="1"/>
          </p:cNvSpPr>
          <p:nvPr/>
        </p:nvSpPr>
        <p:spPr bwMode="auto">
          <a:xfrm>
            <a:off x="0" y="4648200"/>
            <a:ext cx="91440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1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63713"/>
            <a:ext cx="8226425" cy="508000"/>
          </a:xfrm>
        </p:spPr>
        <p:txBody>
          <a:bodyPr anchor="ctr"/>
          <a:lstStyle>
            <a:lvl1pPr marL="0" indent="0" algn="ctr">
              <a:buFontTx/>
              <a:buNone/>
              <a:defRPr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014413"/>
            <a:ext cx="8226425" cy="776287"/>
          </a:xfrm>
        </p:spPr>
        <p:txBody>
          <a:bodyPr/>
          <a:lstStyle>
            <a:lvl1pPr algn="ctr">
              <a:defRPr sz="4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70462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017713"/>
            <a:ext cx="8226425" cy="508000"/>
          </a:xfrm>
        </p:spPr>
        <p:txBody>
          <a:bodyPr anchor="ctr"/>
          <a:lstStyle>
            <a:lvl1pPr marL="0" indent="0" algn="ctr">
              <a:buFontTx/>
              <a:buNone/>
              <a:defRPr b="0" i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014413"/>
            <a:ext cx="8226425" cy="776287"/>
          </a:xfrm>
        </p:spPr>
        <p:txBody>
          <a:bodyPr/>
          <a:lstStyle>
            <a:lvl1pPr algn="ctr">
              <a:defRPr sz="4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143" y="6302515"/>
            <a:ext cx="2318656" cy="3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53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4"/>
          <p:cNvSpPr>
            <a:spLocks noChangeShapeType="1"/>
          </p:cNvSpPr>
          <p:nvPr/>
        </p:nvSpPr>
        <p:spPr bwMode="auto">
          <a:xfrm>
            <a:off x="2106613" y="2551113"/>
            <a:ext cx="490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1" charset="-128"/>
              <a:cs typeface="+mn-cs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144000" cy="4733635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143" y="6302515"/>
            <a:ext cx="2318656" cy="3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79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6D804-8CF6-EA41-B37C-AC92A27C33F5}" type="datetime1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/>
              <a:t>seattlecentral.edu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4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8274"/>
            <a:ext cx="8229600" cy="38978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FF888-CB1A-B549-80E1-2895DE766AE8}" type="datetime1">
              <a:rPr lang="en-US" smtClean="0"/>
              <a:t>9/30/2021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04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7989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B506A-1C32-2A4D-8A12-CF0ABE7F8B83}" type="datetime1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/>
              <a:t>seattlecentral.edu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86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8500"/>
            <a:ext cx="4038600" cy="4157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8500"/>
            <a:ext cx="4038600" cy="4157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A966F-2DBA-1E40-8270-1BB43D57B404}" type="datetime1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/>
              <a:t>seattlecentral.edu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65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00113"/>
            <a:ext cx="8229600" cy="10683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Headline Line One</a:t>
            </a:r>
            <a:br>
              <a:rPr lang="en-US"/>
            </a:br>
            <a:r>
              <a:rPr lang="en-US"/>
              <a:t>Headline Line Two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3022600"/>
            <a:ext cx="8229600" cy="31035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1E5336-C322-044E-89F1-F25E189CD8F3}" type="datetime1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tr-TR" spc="50">
                <a:solidFill>
                  <a:srgbClr val="0071A1"/>
                </a:solidFill>
                <a:latin typeface="Arial"/>
              </a:rPr>
              <a:t>seattlecentral.edu </a:t>
            </a:r>
            <a:endParaRPr lang="en-US" spc="50">
              <a:solidFill>
                <a:srgbClr val="0071A1"/>
              </a:solidFill>
              <a:latin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89391CC-C0BA-704C-8A66-4F48F2809E1B}"/>
              </a:ext>
            </a:extLst>
          </p:cNvPr>
          <p:cNvSpPr/>
          <p:nvPr userDrawn="1"/>
        </p:nvSpPr>
        <p:spPr>
          <a:xfrm>
            <a:off x="0" y="0"/>
            <a:ext cx="9144000" cy="714373"/>
          </a:xfrm>
          <a:prstGeom prst="rect">
            <a:avLst/>
          </a:prstGeom>
          <a:solidFill>
            <a:srgbClr val="00519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068184-D20F-C945-95C3-2B7C421B1B9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15900" y="156370"/>
            <a:ext cx="2374900" cy="419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0" r:id="rId2"/>
    <p:sldLayoutId id="2147483676" r:id="rId3"/>
    <p:sldLayoutId id="2147483706" r:id="rId4"/>
    <p:sldLayoutId id="2147483691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5" r:id="rId11"/>
    <p:sldLayoutId id="2147483686" r:id="rId12"/>
  </p:sldLayoutIdLst>
  <p:hf sldNum="0"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eattlecentral.edu/current-students/virtual-assistance-student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ecurity.Central@seattlecolleges.ed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attlecolleges.edu/administration/human-resources/covid-19-vaccination-requirement-employee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409458" y="2139206"/>
            <a:ext cx="8499158" cy="776287"/>
          </a:xfrm>
        </p:spPr>
        <p:txBody>
          <a:bodyPr/>
          <a:lstStyle/>
          <a:p>
            <a:r>
              <a:rPr lang="en-US" sz="4400"/>
              <a:t>2021-2022</a:t>
            </a:r>
            <a:br>
              <a:rPr lang="en-US" sz="4400"/>
            </a:br>
            <a:r>
              <a:rPr lang="en-US" sz="4400"/>
              <a:t>Town Hall Meeting </a:t>
            </a:r>
            <a:br>
              <a:rPr lang="en-US" sz="4400"/>
            </a:br>
            <a:r>
              <a:rPr lang="en-US" sz="4400"/>
              <a:t>for Faculty &amp; Staff</a:t>
            </a:r>
            <a:br>
              <a:rPr lang="en-US" sz="4400"/>
            </a:b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22997" y="5466303"/>
            <a:ext cx="4374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September 30, 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B93589-B2D1-4449-9DCC-EF84C66143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7941" y="6126359"/>
            <a:ext cx="2170675" cy="38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74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Q &amp; A</a:t>
            </a:r>
          </a:p>
          <a:p>
            <a:pPr>
              <a:spcAft>
                <a:spcPts val="600"/>
              </a:spcAft>
            </a:pPr>
            <a:r>
              <a:rPr lang="en-US"/>
              <a:t>This is being recorded and will be available on our website no later than end of day tomorrow</a:t>
            </a:r>
          </a:p>
        </p:txBody>
      </p:sp>
    </p:spTree>
    <p:extLst>
      <p:ext uri="{BB962C8B-B14F-4D97-AF65-F5344CB8AC3E}">
        <p14:creationId xmlns:p14="http://schemas.microsoft.com/office/powerpoint/2010/main" val="29805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1866"/>
            <a:ext cx="8229600" cy="834094"/>
          </a:xfrm>
        </p:spPr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03218"/>
            <a:ext cx="8421939" cy="51469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/>
              <a:t>Kudos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/>
              <a:t>Updates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/>
              <a:t>Planning for a Full Re-Opening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/>
              <a:t>Q&amp;A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87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E6DBC-A7E3-497A-B28D-0E462E28B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Kudos!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13242-344E-43F5-842F-78FCC268B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>
                <a:ea typeface="ＭＳ Ｐゴシック"/>
              </a:rPr>
              <a:t>Central received the Asian American and Native American Pacific Island-Serving Institutions (AANAPISI) Program grant, totaling $1.5M over 5 years</a:t>
            </a:r>
          </a:p>
          <a:p>
            <a:pPr lvl="1"/>
            <a:r>
              <a:rPr lang="en-US" sz="2000">
                <a:ea typeface="ＭＳ Ｐゴシック"/>
              </a:rPr>
              <a:t>Thank you to Stephanie Wong and the committee: Dr. Sy Ear, VP Kao </a:t>
            </a:r>
            <a:r>
              <a:rPr lang="en-US" sz="2000" err="1">
                <a:ea typeface="ＭＳ Ｐゴシック"/>
              </a:rPr>
              <a:t>LéZheo</a:t>
            </a:r>
            <a:r>
              <a:rPr lang="en-US" sz="2000">
                <a:ea typeface="ＭＳ Ｐゴシック"/>
              </a:rPr>
              <a:t>, Dean Ricardo Leyva-Puebla,  Dr. Jenni Branstad, Dr. Jaime Cárdenas, and faculty members Tracy Lai and Jeffrey Miguel </a:t>
            </a:r>
            <a:r>
              <a:rPr lang="en-US" sz="2000" err="1">
                <a:ea typeface="ＭＳ Ｐゴシック"/>
              </a:rPr>
              <a:t>Acido</a:t>
            </a:r>
            <a:endParaRPr lang="en-US" sz="2000">
              <a:ea typeface="ＭＳ Ｐゴシック"/>
            </a:endParaRPr>
          </a:p>
          <a:p>
            <a:r>
              <a:rPr lang="en-US" sz="2000" b="1">
                <a:ea typeface="ＭＳ Ｐゴシック"/>
              </a:rPr>
              <a:t>Thank you to all those providing in-person instruction and services this week</a:t>
            </a:r>
          </a:p>
          <a:p>
            <a:r>
              <a:rPr lang="en-US" sz="2000" b="1">
                <a:ea typeface="ＭＳ Ｐゴシック"/>
              </a:rPr>
              <a:t>Kudos to Welcome Week committee and student ambassadors</a:t>
            </a:r>
            <a:endParaRPr lang="en-US" sz="2000" b="1" err="1"/>
          </a:p>
        </p:txBody>
      </p:sp>
    </p:spTree>
    <p:extLst>
      <p:ext uri="{BB962C8B-B14F-4D97-AF65-F5344CB8AC3E}">
        <p14:creationId xmlns:p14="http://schemas.microsoft.com/office/powerpoint/2010/main" val="493231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83215-F043-45BD-87CF-6C5901A83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/>
              </a:rPr>
              <a:t>Enrollment (FTES)</a:t>
            </a:r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ED6DAE6-782C-4F3A-8FBE-F0F4517F8D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08007"/>
              </p:ext>
            </p:extLst>
          </p:nvPr>
        </p:nvGraphicFramePr>
        <p:xfrm>
          <a:off x="505316" y="2245235"/>
          <a:ext cx="8229600" cy="383072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907463">
                  <a:extLst>
                    <a:ext uri="{9D8B030D-6E8A-4147-A177-3AD203B41FA5}">
                      <a16:colId xmlns:a16="http://schemas.microsoft.com/office/drawing/2014/main" val="3673969997"/>
                    </a:ext>
                  </a:extLst>
                </a:gridCol>
                <a:gridCol w="1527650">
                  <a:extLst>
                    <a:ext uri="{9D8B030D-6E8A-4147-A177-3AD203B41FA5}">
                      <a16:colId xmlns:a16="http://schemas.microsoft.com/office/drawing/2014/main" val="1117393781"/>
                    </a:ext>
                  </a:extLst>
                </a:gridCol>
                <a:gridCol w="1464284">
                  <a:extLst>
                    <a:ext uri="{9D8B030D-6E8A-4147-A177-3AD203B41FA5}">
                      <a16:colId xmlns:a16="http://schemas.microsoft.com/office/drawing/2014/main" val="256793514"/>
                    </a:ext>
                  </a:extLst>
                </a:gridCol>
                <a:gridCol w="1432224">
                  <a:extLst>
                    <a:ext uri="{9D8B030D-6E8A-4147-A177-3AD203B41FA5}">
                      <a16:colId xmlns:a16="http://schemas.microsoft.com/office/drawing/2014/main" val="4118687844"/>
                    </a:ext>
                  </a:extLst>
                </a:gridCol>
                <a:gridCol w="897979">
                  <a:extLst>
                    <a:ext uri="{9D8B030D-6E8A-4147-A177-3AD203B41FA5}">
                      <a16:colId xmlns:a16="http://schemas.microsoft.com/office/drawing/2014/main" val="63894919"/>
                    </a:ext>
                  </a:extLst>
                </a:gridCol>
              </a:tblGrid>
              <a:tr h="653707">
                <a:tc>
                  <a:txBody>
                    <a:bodyPr/>
                    <a:lstStyle/>
                    <a:p>
                      <a:endParaRPr lang="en-US" sz="2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Fall 2021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Fall 2020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9525" anchor="b"/>
                </a:tc>
                <a:tc gridSpan="2">
                  <a:txBody>
                    <a:bodyPr/>
                    <a:lstStyle/>
                    <a:p>
                      <a:endParaRPr lang="en-US" sz="2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9525" anchor="b"/>
                </a:tc>
                <a:tc hMerge="1">
                  <a:txBody>
                    <a:bodyPr/>
                    <a:lstStyle/>
                    <a:p>
                      <a:endParaRPr lang="en-US" sz="2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9525" anchor="b"/>
                </a:tc>
                <a:extLst>
                  <a:ext uri="{0D108BD9-81ED-4DB2-BD59-A6C34878D82A}">
                    <a16:rowId xmlns:a16="http://schemas.microsoft.com/office/drawing/2014/main" val="1278295704"/>
                  </a:ext>
                </a:extLst>
              </a:tr>
              <a:tr h="6537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State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3441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3540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97.2%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-99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9525" anchor="b"/>
                </a:tc>
                <a:extLst>
                  <a:ext uri="{0D108BD9-81ED-4DB2-BD59-A6C34878D82A}">
                    <a16:rowId xmlns:a16="http://schemas.microsoft.com/office/drawing/2014/main" val="3954168735"/>
                  </a:ext>
                </a:extLst>
              </a:tr>
              <a:tr h="6537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Running Start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340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613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55.5%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-273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9525" anchor="b"/>
                </a:tc>
                <a:extLst>
                  <a:ext uri="{0D108BD9-81ED-4DB2-BD59-A6C34878D82A}">
                    <a16:rowId xmlns:a16="http://schemas.microsoft.com/office/drawing/2014/main" val="3522241576"/>
                  </a:ext>
                </a:extLst>
              </a:tr>
              <a:tr h="6537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International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310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435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71.3%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-125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9525" anchor="b"/>
                </a:tc>
                <a:extLst>
                  <a:ext uri="{0D108BD9-81ED-4DB2-BD59-A6C34878D82A}">
                    <a16:rowId xmlns:a16="http://schemas.microsoft.com/office/drawing/2014/main" val="1436662458"/>
                  </a:ext>
                </a:extLst>
              </a:tr>
              <a:tr h="12158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Total, excluding self pay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4091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4588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89.2%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9525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-497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9525" anchor="b"/>
                </a:tc>
                <a:extLst>
                  <a:ext uri="{0D108BD9-81ED-4DB2-BD59-A6C34878D82A}">
                    <a16:rowId xmlns:a16="http://schemas.microsoft.com/office/drawing/2014/main" val="65406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600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B97D0-BD62-4C49-9043-ACF35366F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538326"/>
            <a:ext cx="8229600" cy="1068387"/>
          </a:xfrm>
        </p:spPr>
        <p:txBody>
          <a:bodyPr/>
          <a:lstStyle/>
          <a:p>
            <a:r>
              <a:rPr lang="en-US"/>
              <a:t>Hours of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1AB90-76FC-4559-8B39-D660490B6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441" y="1363616"/>
            <a:ext cx="8807116" cy="1175047"/>
          </a:xfrm>
        </p:spPr>
        <p:txBody>
          <a:bodyPr/>
          <a:lstStyle/>
          <a:p>
            <a:r>
              <a:rPr lang="en-US" sz="2300"/>
              <a:t>Starting October 4, 2021, in-person student services for the following offices will be available on </a:t>
            </a:r>
            <a:r>
              <a:rPr lang="en-US" sz="2300" b="1"/>
              <a:t>Tuesdays</a:t>
            </a:r>
            <a:r>
              <a:rPr lang="en-US" sz="2300"/>
              <a:t> and </a:t>
            </a:r>
            <a:r>
              <a:rPr lang="en-US" sz="2300" b="1"/>
              <a:t>Wednesdays</a:t>
            </a:r>
            <a:r>
              <a:rPr lang="en-US" sz="2300"/>
              <a:t> from </a:t>
            </a:r>
            <a:r>
              <a:rPr lang="en-US" sz="2300" b="1"/>
              <a:t>10am-2pm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C590E7C-313F-478E-B904-BE5F45003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844386"/>
              </p:ext>
            </p:extLst>
          </p:nvPr>
        </p:nvGraphicFramePr>
        <p:xfrm>
          <a:off x="457201" y="2740715"/>
          <a:ext cx="8229599" cy="313195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108297415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137153675"/>
                    </a:ext>
                  </a:extLst>
                </a:gridCol>
                <a:gridCol w="2930653">
                  <a:extLst>
                    <a:ext uri="{9D8B030D-6E8A-4147-A177-3AD203B41FA5}">
                      <a16:colId xmlns:a16="http://schemas.microsoft.com/office/drawing/2014/main" val="1945827104"/>
                    </a:ext>
                  </a:extLst>
                </a:gridCol>
                <a:gridCol w="1184146">
                  <a:extLst>
                    <a:ext uri="{9D8B030D-6E8A-4147-A177-3AD203B41FA5}">
                      <a16:colId xmlns:a16="http://schemas.microsoft.com/office/drawing/2014/main" val="3734168580"/>
                    </a:ext>
                  </a:extLst>
                </a:gridCol>
              </a:tblGrid>
              <a:tr h="413730"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491186"/>
                  </a:ext>
                </a:extLst>
              </a:tr>
              <a:tr h="615105"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Accessibility Resources 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1103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1104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343666"/>
                  </a:ext>
                </a:extLst>
              </a:tr>
              <a:tr h="347668"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1104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Running 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1102C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849018"/>
                  </a:ext>
                </a:extLst>
              </a:tr>
              <a:tr h="347668"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Advising/Transfer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1102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Conduct/Title 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4180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760452"/>
                  </a:ext>
                </a:extLst>
              </a:tr>
              <a:tr h="347668"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1104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Leadership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SAC 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651759"/>
                  </a:ext>
                </a:extLst>
              </a:tr>
              <a:tr h="347668"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1105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Support 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3215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59816"/>
                  </a:ext>
                </a:extLst>
              </a:tr>
              <a:tr h="347668"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Learning Support Network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2102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TRiO</a:t>
                      </a:r>
                      <a:endParaRPr lang="en-US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1102B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121159"/>
                  </a:ext>
                </a:extLst>
              </a:tr>
              <a:tr h="347668"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Library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2101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Workforce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1104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30535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3E8325F-233D-42B6-8F27-8FFCBB0AA063}"/>
              </a:ext>
            </a:extLst>
          </p:cNvPr>
          <p:cNvSpPr/>
          <p:nvPr/>
        </p:nvSpPr>
        <p:spPr>
          <a:xfrm>
            <a:off x="-132349" y="6057611"/>
            <a:ext cx="91079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For virtual student assistance, see:  </a:t>
            </a: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https://seattlecentral.edu/current-students/virtual-assistance-students</a:t>
            </a: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4582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37047-0008-4685-9D6D-9AB2B208D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Keycards/ID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BC480-D178-459B-B57A-7FF0D341D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main entrance to the Broadway Edison Building at 1701 Broadway is the only publicly accessible entrance without a keycard.</a:t>
            </a:r>
          </a:p>
          <a:p>
            <a:r>
              <a:rPr lang="en-US" dirty="0"/>
              <a:t>All other buildings and entrances will require a keycard/ID for entry. </a:t>
            </a:r>
          </a:p>
          <a:p>
            <a:r>
              <a:rPr lang="en-US" dirty="0"/>
              <a:t>Please visit Registration at BE 1104 to obtain your new ID. The ID Center is open from 9am-12pm this week and will be open on Tuesdays and Wednesdays from 10am-2pm after this week.</a:t>
            </a:r>
          </a:p>
        </p:txBody>
      </p:sp>
    </p:spTree>
    <p:extLst>
      <p:ext uri="{BB962C8B-B14F-4D97-AF65-F5344CB8AC3E}">
        <p14:creationId xmlns:p14="http://schemas.microsoft.com/office/powerpoint/2010/main" val="2267467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BA6F9-A961-4D52-8830-0CACB8A8A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47450"/>
            <a:ext cx="8229600" cy="1068387"/>
          </a:xfrm>
        </p:spPr>
        <p:txBody>
          <a:bodyPr/>
          <a:lstStyle/>
          <a:p>
            <a:r>
              <a:rPr lang="en-US"/>
              <a:t>Keycard/ID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28BF4-BC5E-44AA-B335-6F2A48DE1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0055"/>
            <a:ext cx="5811252" cy="1494000"/>
          </a:xfrm>
        </p:spPr>
        <p:txBody>
          <a:bodyPr/>
          <a:lstStyle/>
          <a:p>
            <a:r>
              <a:rPr lang="en-US" dirty="0"/>
              <a:t>To use your keycard to enter the building, hold your keycard directly to the keycard reader (pictured to the right). The reader should flash green when the door unlocks. </a:t>
            </a:r>
          </a:p>
          <a:p>
            <a:endParaRPr 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A0BFF3-28EF-4B72-9BD8-027FAE3A15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8452" y="1373149"/>
            <a:ext cx="2194750" cy="135952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F5D31CE-507E-48AF-BE9F-B105899BE94B}"/>
              </a:ext>
            </a:extLst>
          </p:cNvPr>
          <p:cNvSpPr/>
          <p:nvPr/>
        </p:nvSpPr>
        <p:spPr>
          <a:xfrm>
            <a:off x="457200" y="3310893"/>
            <a:ext cx="82296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You may need to remove your keycard from a pocket/wallet/etc. in order for the reader to register your card.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Some keycard readers have a numerical keypad. If you accidentally press the buttons on the keypad, you may need to wait several seconds for the door to reset before attempting to use the reader again.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Please ensure that the door closes behind you.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72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F3745-6B52-481D-A478-EDD6750D3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52371-1723-4C8F-A0BC-E13898B75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68500"/>
            <a:ext cx="8229600" cy="3897890"/>
          </a:xfrm>
        </p:spPr>
        <p:txBody>
          <a:bodyPr/>
          <a:lstStyle/>
          <a:p>
            <a:r>
              <a:rPr lang="en-US"/>
              <a:t>New Campus Visitors Protocol</a:t>
            </a:r>
          </a:p>
          <a:p>
            <a:pPr lvl="1"/>
            <a:r>
              <a:rPr lang="en-US"/>
              <a:t>E-mail </a:t>
            </a:r>
            <a:r>
              <a:rPr lang="en-US">
                <a:hlinkClick r:id="rId3"/>
              </a:rPr>
              <a:t>Security.Central@seattlecolleges.edu</a:t>
            </a:r>
            <a:r>
              <a:rPr lang="en-US"/>
              <a:t> with the name(s), date, and time of your visitor(s) the day before you have visitors to campus.</a:t>
            </a:r>
          </a:p>
          <a:p>
            <a:pPr lvl="1"/>
            <a:r>
              <a:rPr lang="en-US"/>
              <a:t>Please tell visitors to check in with Security for COVID-19 protocols, building access, and contact tracing. Security will also have disposable masks available.</a:t>
            </a:r>
          </a:p>
          <a:p>
            <a:r>
              <a:rPr lang="en-US"/>
              <a:t>Visitors to campus include anyone not in your department who does not already have a keycard.</a:t>
            </a:r>
          </a:p>
        </p:txBody>
      </p:sp>
    </p:spTree>
    <p:extLst>
      <p:ext uri="{BB962C8B-B14F-4D97-AF65-F5344CB8AC3E}">
        <p14:creationId xmlns:p14="http://schemas.microsoft.com/office/powerpoint/2010/main" val="373824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CBE4B-78E7-448C-95DD-6B5072394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Vaccine Verification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66AA4-5D6F-48BF-829B-3685F8E63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31232"/>
            <a:ext cx="8229600" cy="3897890"/>
          </a:xfrm>
        </p:spPr>
        <p:txBody>
          <a:bodyPr/>
          <a:lstStyle/>
          <a:p>
            <a:r>
              <a:rPr lang="en-US" sz="2800"/>
              <a:t>All employees (including Student Employees) need to complete vaccination verification or request an accommodation as soon as possible.</a:t>
            </a:r>
          </a:p>
          <a:p>
            <a:pPr lvl="1"/>
            <a:r>
              <a:rPr lang="en-US" sz="2800"/>
              <a:t>Deadline: October 18, 2021</a:t>
            </a:r>
          </a:p>
          <a:p>
            <a:r>
              <a:rPr lang="en-US" sz="2800"/>
              <a:t>For more information, please see </a:t>
            </a:r>
            <a:r>
              <a:rPr lang="en-US" sz="2800">
                <a:hlinkClick r:id="rId3"/>
              </a:rPr>
              <a:t>https://www.seattlecolleges.edu/administration/human-resources/covid-19-vaccination-requirement-employees</a:t>
            </a:r>
            <a:r>
              <a:rPr lang="en-US" sz="2800"/>
              <a:t> </a:t>
            </a:r>
          </a:p>
          <a:p>
            <a:endParaRPr lang="en-US" sz="2800"/>
          </a:p>
          <a:p>
            <a:r>
              <a:rPr lang="en-US"/>
              <a:t>The next Central COVID Vaccine Pop-Up is </a:t>
            </a:r>
            <a:r>
              <a:rPr lang="en-US" b="1"/>
              <a:t>October 12</a:t>
            </a:r>
          </a:p>
        </p:txBody>
      </p:sp>
    </p:spTree>
    <p:extLst>
      <p:ext uri="{BB962C8B-B14F-4D97-AF65-F5344CB8AC3E}">
        <p14:creationId xmlns:p14="http://schemas.microsoft.com/office/powerpoint/2010/main" val="1399869776"/>
      </p:ext>
    </p:extLst>
  </p:cSld>
  <p:clrMapOvr>
    <a:masterClrMapping/>
  </p:clrMapOvr>
</p:sld>
</file>

<file path=ppt/theme/theme1.xml><?xml version="1.0" encoding="utf-8"?>
<a:theme xmlns:a="http://schemas.openxmlformats.org/drawingml/2006/main" name="SeattleCentral Powerpoint template">
  <a:themeElements>
    <a:clrScheme name="SC Blu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19F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eattleCentral_template" id="{896D173F-A356-A94F-9893-382EFA7609BB}" vid="{E88EAD0F-4850-B64D-8112-09224D7A5D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6C930458D0C34D82D1ACA10F9B9B02" ma:contentTypeVersion="4" ma:contentTypeDescription="Create a new document." ma:contentTypeScope="" ma:versionID="e1e3461b6c1fbec1aedc31c44ca41284">
  <xsd:schema xmlns:xsd="http://www.w3.org/2001/XMLSchema" xmlns:xs="http://www.w3.org/2001/XMLSchema" xmlns:p="http://schemas.microsoft.com/office/2006/metadata/properties" xmlns:ns2="265692ca-4ffa-4d98-aa7c-c7627a419608" targetNamespace="http://schemas.microsoft.com/office/2006/metadata/properties" ma:root="true" ma:fieldsID="7d8a4f47fc87a3d5a6898b9edaa7509c" ns2:_="">
    <xsd:import namespace="265692ca-4ffa-4d98-aa7c-c7627a4196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5692ca-4ffa-4d98-aa7c-c7627a4196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E45120-2950-48B6-B08D-F542DE013BA9}">
  <ds:schemaRefs>
    <ds:schemaRef ds:uri="265692ca-4ffa-4d98-aa7c-c7627a41960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67F8330-1078-474A-88F3-0A0A247541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1BBAA3-6C28-49A7-B2FF-6C85A74486DA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65692ca-4ffa-4d98-aa7c-c7627a41960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SeattleCentral_template</Template>
  <TotalTime>3</TotalTime>
  <Words>736</Words>
  <Application>Microsoft Office PowerPoint</Application>
  <PresentationFormat>On-screen Show (4:3)</PresentationFormat>
  <Paragraphs>105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Calibri</vt:lpstr>
      <vt:lpstr>Times New Roman</vt:lpstr>
      <vt:lpstr>SeattleCentral Powerpoint template</vt:lpstr>
      <vt:lpstr>2021-2022 Town Hall Meeting  for Faculty &amp; Staff </vt:lpstr>
      <vt:lpstr>Overview</vt:lpstr>
      <vt:lpstr>Kudos!</vt:lpstr>
      <vt:lpstr>Enrollment (FTES)</vt:lpstr>
      <vt:lpstr>Hours of Operation</vt:lpstr>
      <vt:lpstr>Keycards/ID Implementation</vt:lpstr>
      <vt:lpstr>Keycard/ID Tips</vt:lpstr>
      <vt:lpstr>Security</vt:lpstr>
      <vt:lpstr>Vaccine Verification</vt:lpstr>
      <vt:lpstr>Thank You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Lewis, Erin</cp:lastModifiedBy>
  <cp:revision>5</cp:revision>
  <cp:lastPrinted>2020-04-02T17:50:30Z</cp:lastPrinted>
  <dcterms:created xsi:type="dcterms:W3CDTF">2017-02-08T15:51:02Z</dcterms:created>
  <dcterms:modified xsi:type="dcterms:W3CDTF">2021-09-30T17:29:36Z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0x010100B56C930458D0C34D82D1ACA10F9B9B02</vt:lpwstr>
  </property>
</Properties>
</file>