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5"/>
  </p:notesMasterIdLst>
  <p:handoutMasterIdLst>
    <p:handoutMasterId r:id="rId16"/>
  </p:handoutMasterIdLst>
  <p:sldIdLst>
    <p:sldId id="283" r:id="rId2"/>
    <p:sldId id="279" r:id="rId3"/>
    <p:sldId id="726" r:id="rId4"/>
    <p:sldId id="293" r:id="rId5"/>
    <p:sldId id="296" r:id="rId6"/>
    <p:sldId id="729" r:id="rId7"/>
    <p:sldId id="257" r:id="rId8"/>
    <p:sldId id="260" r:id="rId9"/>
    <p:sldId id="728" r:id="rId10"/>
    <p:sldId id="730" r:id="rId11"/>
    <p:sldId id="731" r:id="rId12"/>
    <p:sldId id="732" r:id="rId13"/>
    <p:sldId id="289" r:id="rId14"/>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DF8A15D7-BD62-E149-962C-08E87225CD1D}">
          <p14:sldIdLst>
            <p14:sldId id="283"/>
            <p14:sldId id="279"/>
            <p14:sldId id="726"/>
            <p14:sldId id="293"/>
            <p14:sldId id="296"/>
            <p14:sldId id="729"/>
            <p14:sldId id="257"/>
            <p14:sldId id="260"/>
            <p14:sldId id="728"/>
            <p14:sldId id="730"/>
            <p14:sldId id="731"/>
            <p14:sldId id="732"/>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2"/>
    <a:srgbClr val="0071A1"/>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81497" autoAdjust="0"/>
  </p:normalViewPr>
  <p:slideViewPr>
    <p:cSldViewPr snapToGrid="0" snapToObjects="1">
      <p:cViewPr varScale="1">
        <p:scale>
          <a:sx n="67" d="100"/>
          <a:sy n="67" d="100"/>
        </p:scale>
        <p:origin x="2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088" y="21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2" rIns="94225" bIns="47112"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5" tIns="47112" rIns="94225" bIns="47112" rtlCol="0"/>
          <a:lstStyle>
            <a:lvl1pPr algn="r">
              <a:defRPr sz="1200"/>
            </a:lvl1pPr>
          </a:lstStyle>
          <a:p>
            <a:fld id="{70250DD3-397B-C144-A230-CCB4604895EF}" type="datetimeFigureOut">
              <a:rPr lang="en-US" smtClean="0"/>
              <a:t>6/14/2021</a:t>
            </a:fld>
            <a:endParaRPr lang="en-US"/>
          </a:p>
        </p:txBody>
      </p:sp>
      <p:sp>
        <p:nvSpPr>
          <p:cNvPr id="4" name="Footer Placeholder 3"/>
          <p:cNvSpPr>
            <a:spLocks noGrp="1"/>
          </p:cNvSpPr>
          <p:nvPr>
            <p:ph type="ftr" sz="quarter" idx="2"/>
          </p:nvPr>
        </p:nvSpPr>
        <p:spPr>
          <a:xfrm>
            <a:off x="0" y="8917421"/>
            <a:ext cx="3077739" cy="469424"/>
          </a:xfrm>
          <a:prstGeom prst="rect">
            <a:avLst/>
          </a:prstGeom>
        </p:spPr>
        <p:txBody>
          <a:bodyPr vert="horz" lIns="94225" tIns="47112" rIns="94225" bIns="47112"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1"/>
            <a:ext cx="3077739" cy="469424"/>
          </a:xfrm>
          <a:prstGeom prst="rect">
            <a:avLst/>
          </a:prstGeom>
        </p:spPr>
        <p:txBody>
          <a:bodyPr vert="horz" lIns="94225" tIns="47112" rIns="94225" bIns="47112" rtlCol="0" anchor="b"/>
          <a:lstStyle>
            <a:lvl1pPr algn="r">
              <a:defRPr sz="1200"/>
            </a:lvl1pPr>
          </a:lstStyle>
          <a:p>
            <a:fld id="{EBC82BE4-8F97-7745-890C-B43F022BE89C}" type="slidenum">
              <a:rPr lang="en-US" smtClean="0"/>
              <a:t>‹#›</a:t>
            </a:fld>
            <a:endParaRPr lang="en-US"/>
          </a:p>
        </p:txBody>
      </p:sp>
    </p:spTree>
    <p:extLst>
      <p:ext uri="{BB962C8B-B14F-4D97-AF65-F5344CB8AC3E}">
        <p14:creationId xmlns:p14="http://schemas.microsoft.com/office/powerpoint/2010/main" val="4292173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2" rIns="94225" bIns="47112"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5" tIns="47112" rIns="94225" bIns="47112" rtlCol="0"/>
          <a:lstStyle>
            <a:lvl1pPr algn="r">
              <a:defRPr sz="1200"/>
            </a:lvl1pPr>
          </a:lstStyle>
          <a:p>
            <a:fld id="{B08BD26F-ACC6-D34A-B6E4-ADCEC73D5F06}" type="datetimeFigureOut">
              <a:rPr lang="en-US" smtClean="0"/>
              <a:t>6/14/2021</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5" tIns="47112" rIns="94225" bIns="4711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2" rIns="94225"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39" cy="469424"/>
          </a:xfrm>
          <a:prstGeom prst="rect">
            <a:avLst/>
          </a:prstGeom>
        </p:spPr>
        <p:txBody>
          <a:bodyPr vert="horz" lIns="94225" tIns="47112" rIns="94225" bIns="47112"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1"/>
            <a:ext cx="3077739" cy="469424"/>
          </a:xfrm>
          <a:prstGeom prst="rect">
            <a:avLst/>
          </a:prstGeom>
        </p:spPr>
        <p:txBody>
          <a:bodyPr vert="horz" lIns="94225" tIns="47112" rIns="94225" bIns="47112" rtlCol="0" anchor="b"/>
          <a:lstStyle>
            <a:lvl1pPr algn="r">
              <a:defRPr sz="1200"/>
            </a:lvl1pPr>
          </a:lstStyle>
          <a:p>
            <a:fld id="{0E4123D8-7A60-144B-9907-6728413CFA3F}" type="slidenum">
              <a:rPr lang="en-US" smtClean="0"/>
              <a:t>‹#›</a:t>
            </a:fld>
            <a:endParaRPr lang="en-US"/>
          </a:p>
        </p:txBody>
      </p:sp>
    </p:spTree>
    <p:extLst>
      <p:ext uri="{BB962C8B-B14F-4D97-AF65-F5344CB8AC3E}">
        <p14:creationId xmlns:p14="http://schemas.microsoft.com/office/powerpoint/2010/main" val="20312513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23D8-7A60-144B-9907-6728413CFA3F}" type="slidenum">
              <a:rPr lang="en-US" smtClean="0"/>
              <a:t>1</a:t>
            </a:fld>
            <a:endParaRPr lang="en-US"/>
          </a:p>
        </p:txBody>
      </p:sp>
    </p:spTree>
    <p:extLst>
      <p:ext uri="{BB962C8B-B14F-4D97-AF65-F5344CB8AC3E}">
        <p14:creationId xmlns:p14="http://schemas.microsoft.com/office/powerpoint/2010/main" val="106617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23D8-7A60-144B-9907-6728413CFA3F}" type="slidenum">
              <a:rPr lang="en-US" smtClean="0"/>
              <a:t>13</a:t>
            </a:fld>
            <a:endParaRPr lang="en-US"/>
          </a:p>
        </p:txBody>
      </p:sp>
    </p:spTree>
    <p:extLst>
      <p:ext uri="{BB962C8B-B14F-4D97-AF65-F5344CB8AC3E}">
        <p14:creationId xmlns:p14="http://schemas.microsoft.com/office/powerpoint/2010/main" val="40582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23D8-7A60-144B-9907-6728413CFA3F}" type="slidenum">
              <a:rPr lang="en-US" smtClean="0"/>
              <a:t>2</a:t>
            </a:fld>
            <a:endParaRPr lang="en-US"/>
          </a:p>
        </p:txBody>
      </p:sp>
    </p:spTree>
    <p:extLst>
      <p:ext uri="{BB962C8B-B14F-4D97-AF65-F5344CB8AC3E}">
        <p14:creationId xmlns:p14="http://schemas.microsoft.com/office/powerpoint/2010/main" val="345479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volunteer for drive-through graduation 6/19 3p</a:t>
            </a:r>
          </a:p>
        </p:txBody>
      </p:sp>
      <p:sp>
        <p:nvSpPr>
          <p:cNvPr id="4" name="Slide Number Placeholder 3"/>
          <p:cNvSpPr>
            <a:spLocks noGrp="1"/>
          </p:cNvSpPr>
          <p:nvPr>
            <p:ph type="sldNum" sz="quarter" idx="5"/>
          </p:nvPr>
        </p:nvSpPr>
        <p:spPr/>
        <p:txBody>
          <a:bodyPr/>
          <a:lstStyle/>
          <a:p>
            <a:fld id="{0E4123D8-7A60-144B-9907-6728413CFA3F}" type="slidenum">
              <a:rPr lang="en-US" smtClean="0"/>
              <a:t>3</a:t>
            </a:fld>
            <a:endParaRPr lang="en-US"/>
          </a:p>
        </p:txBody>
      </p:sp>
    </p:spTree>
    <p:extLst>
      <p:ext uri="{BB962C8B-B14F-4D97-AF65-F5344CB8AC3E}">
        <p14:creationId xmlns:p14="http://schemas.microsoft.com/office/powerpoint/2010/main" val="77816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visiting campus - Submit return to work plans if new personnel will be returning to campus</a:t>
            </a:r>
          </a:p>
          <a:p>
            <a:r>
              <a:rPr lang="en-US" dirty="0"/>
              <a:t>Technology distribution continuing to happen through library with online sign-up</a:t>
            </a:r>
          </a:p>
          <a:p>
            <a:r>
              <a:rPr lang="en-US" dirty="0"/>
              <a:t>State Agencies clarifying when their essential personnel and personnel serving the public qualify for vaccine distribution in the state distribution plan</a:t>
            </a: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4</a:t>
            </a:fld>
            <a:endParaRPr lang="en-US"/>
          </a:p>
        </p:txBody>
      </p:sp>
    </p:spTree>
    <p:extLst>
      <p:ext uri="{BB962C8B-B14F-4D97-AF65-F5344CB8AC3E}">
        <p14:creationId xmlns:p14="http://schemas.microsoft.com/office/powerpoint/2010/main" val="31437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Legislative session ended with better than expected budget for higher education</a:t>
            </a:r>
          </a:p>
          <a:p>
            <a:pPr>
              <a:spcAft>
                <a:spcPts val="600"/>
              </a:spcAft>
            </a:pPr>
            <a:r>
              <a:rPr lang="en-US" sz="1200" dirty="0"/>
              <a:t>Compensation still an issue, with no COLAs except for I-732 (faculty and classified staff at technical colleges), those given in FY20-21 for exempt staff rescinded</a:t>
            </a:r>
          </a:p>
          <a:p>
            <a:pPr>
              <a:spcAft>
                <a:spcPts val="600"/>
              </a:spcAft>
            </a:pPr>
            <a:r>
              <a:rPr lang="en-US" sz="1200" dirty="0"/>
              <a:t>New money for Guided Pathways, worker retraining in high demand fields</a:t>
            </a:r>
          </a:p>
          <a:p>
            <a:pPr>
              <a:spcAft>
                <a:spcPts val="600"/>
              </a:spcAft>
            </a:pPr>
            <a:r>
              <a:rPr lang="en-US" sz="1200" dirty="0"/>
              <a:t>Community and technical colleges have been given authority to offer computer science bachelors degree </a:t>
            </a:r>
          </a:p>
          <a:p>
            <a:pPr>
              <a:spcAft>
                <a:spcPts val="600"/>
              </a:spcAft>
            </a:pPr>
            <a:r>
              <a:rPr lang="en-US" sz="1200" dirty="0"/>
              <a:t>Reminder that International, Running Start and general enrollment are all down so even with better state budget, we still have a deficit</a:t>
            </a:r>
          </a:p>
          <a:p>
            <a:pPr>
              <a:spcAft>
                <a:spcPts val="600"/>
              </a:spcAft>
            </a:pPr>
            <a:r>
              <a:rPr lang="en-US" sz="1200" dirty="0"/>
              <a:t>One time funding (stimulus) are keeping us from having to make additional cuts this year, but we will be submitting a three year plan to the board on how we plan to address the deficit, included 2-3% reduction in FY21-22</a:t>
            </a: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5</a:t>
            </a:fld>
            <a:endParaRPr lang="en-US"/>
          </a:p>
        </p:txBody>
      </p:sp>
    </p:spTree>
    <p:extLst>
      <p:ext uri="{BB962C8B-B14F-4D97-AF65-F5344CB8AC3E}">
        <p14:creationId xmlns:p14="http://schemas.microsoft.com/office/powerpoint/2010/main" val="172577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Assumptions:</a:t>
            </a:r>
          </a:p>
          <a:p>
            <a:pPr lvl="0"/>
            <a:r>
              <a:rPr lang="en-US" sz="1200" kern="1200" dirty="0">
                <a:solidFill>
                  <a:schemeClr val="tx1"/>
                </a:solidFill>
                <a:effectLst/>
                <a:latin typeface="+mn-lt"/>
                <a:ea typeface="+mn-ea"/>
                <a:cs typeface="+mn-cs"/>
              </a:rPr>
              <a:t>2.8% tuition hike (statewide)</a:t>
            </a:r>
          </a:p>
          <a:p>
            <a:pPr lvl="0"/>
            <a:r>
              <a:rPr lang="en-US" sz="1200" kern="1200" dirty="0">
                <a:solidFill>
                  <a:schemeClr val="tx1"/>
                </a:solidFill>
                <a:effectLst/>
                <a:latin typeface="+mn-lt"/>
                <a:ea typeface="+mn-ea"/>
                <a:cs typeface="+mn-cs"/>
              </a:rPr>
              <a:t>Flat FTE enrollment, slight decline in international</a:t>
            </a:r>
          </a:p>
          <a:p>
            <a:pPr lvl="0"/>
            <a:r>
              <a:rPr lang="en-US" sz="1200" kern="1200" dirty="0">
                <a:solidFill>
                  <a:schemeClr val="tx1"/>
                </a:solidFill>
                <a:effectLst/>
                <a:latin typeface="+mn-lt"/>
                <a:ea typeface="+mn-ea"/>
                <a:cs typeface="+mn-cs"/>
              </a:rPr>
              <a:t>Subsidy from Central and North for apprenticeship costs</a:t>
            </a:r>
          </a:p>
          <a:p>
            <a:pPr lvl="0"/>
            <a:r>
              <a:rPr lang="en-US" sz="1200" kern="1200" dirty="0">
                <a:solidFill>
                  <a:schemeClr val="tx1"/>
                </a:solidFill>
                <a:effectLst/>
                <a:latin typeface="+mn-lt"/>
                <a:ea typeface="+mn-ea"/>
                <a:cs typeface="+mn-cs"/>
              </a:rPr>
              <a:t>One-time stipends for AFT faculty &amp; essential classified staff</a:t>
            </a: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6</a:t>
            </a:fld>
            <a:endParaRPr lang="en-US"/>
          </a:p>
        </p:txBody>
      </p:sp>
    </p:spTree>
    <p:extLst>
      <p:ext uri="{BB962C8B-B14F-4D97-AF65-F5344CB8AC3E}">
        <p14:creationId xmlns:p14="http://schemas.microsoft.com/office/powerpoint/2010/main" val="348614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Over the last year, we have endeavored to live up to the mantra "nothing for students without students." </a:t>
            </a:r>
          </a:p>
          <a:p>
            <a:pPr lvl="0"/>
            <a:r>
              <a:rPr lang="en-US" sz="1200" kern="1200" dirty="0">
                <a:solidFill>
                  <a:schemeClr val="tx1"/>
                </a:solidFill>
                <a:effectLst/>
                <a:latin typeface="+mn-lt"/>
                <a:ea typeface="+mn-ea"/>
                <a:cs typeface="+mn-cs"/>
              </a:rPr>
              <a:t>We have been engaging students about Guided Pathways and other student success projects from the Student Voices Committee for African American and Black males and the Associated Student Council Leaders. </a:t>
            </a:r>
          </a:p>
          <a:p>
            <a:pPr lvl="0"/>
            <a:r>
              <a:rPr lang="en-US" sz="1200" kern="1200" dirty="0">
                <a:solidFill>
                  <a:schemeClr val="tx1"/>
                </a:solidFill>
                <a:effectLst/>
                <a:latin typeface="+mn-lt"/>
                <a:ea typeface="+mn-ea"/>
                <a:cs typeface="+mn-cs"/>
              </a:rPr>
              <a:t>Dennis Denman, Kate Krieg, and over a dozen faculty and staff have talked with students for 60+ hours in student focus groups about how we can improve their experiences at SCC and close opportunity gaps. </a:t>
            </a:r>
          </a:p>
          <a:p>
            <a:pPr lvl="0"/>
            <a:r>
              <a:rPr lang="en-US" sz="1200" kern="1200" dirty="0">
                <a:solidFill>
                  <a:schemeClr val="tx1"/>
                </a:solidFill>
                <a:effectLst/>
                <a:latin typeface="+mn-lt"/>
                <a:ea typeface="+mn-ea"/>
                <a:cs typeface="+mn-cs"/>
              </a:rPr>
              <a:t>Students have expressed that they have felt heard, and that it's been empowering for them to have access and input about practices and policies at the college for themselves and future students. </a:t>
            </a:r>
          </a:p>
          <a:p>
            <a:pPr lvl="0"/>
            <a:r>
              <a:rPr lang="en-US" sz="1200" kern="1200" dirty="0">
                <a:solidFill>
                  <a:schemeClr val="tx1"/>
                </a:solidFill>
                <a:effectLst/>
                <a:latin typeface="+mn-lt"/>
                <a:ea typeface="+mn-ea"/>
                <a:cs typeface="+mn-cs"/>
              </a:rPr>
              <a:t>Analysis of the focus groups has identified 5 main areas that need improvement: </a:t>
            </a:r>
          </a:p>
          <a:p>
            <a:pPr lvl="0"/>
            <a:r>
              <a:rPr lang="en-US" sz="1200" kern="1200" dirty="0">
                <a:solidFill>
                  <a:schemeClr val="tx1"/>
                </a:solidFill>
                <a:effectLst/>
                <a:latin typeface="+mn-lt"/>
                <a:ea typeface="+mn-ea"/>
                <a:cs typeface="+mn-cs"/>
              </a:rPr>
              <a:t>Quotes that illustrate the feedback topics: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Guidance - "Education planning is very important- knowing what you have to do to graduate. Really being able to visualize how far along you are in your goals, degree, and education really helps you make it through."</a:t>
            </a:r>
            <a:endParaRPr lang="en-US" sz="14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Communication and Clarity - "Communication was not timely and there were no directions from anyone about what steps were required or needed for the student onboarding process."</a:t>
            </a:r>
            <a:endParaRPr lang="en-US" sz="14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Information Availability - "The big problem at Central is finding the resources. It feels like things are there, you just have to go and find it. It seems like you find these resources after you’ve already stumbled and you don’t need it anymore."</a:t>
            </a:r>
            <a:endParaRPr lang="en-US" sz="14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Financial Aid - "Last quarter, Financial Aid didn’t get back to me until the quarter was over and I had already f</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10</a:t>
            </a:fld>
            <a:endParaRPr lang="en-US"/>
          </a:p>
        </p:txBody>
      </p:sp>
    </p:spTree>
    <p:extLst>
      <p:ext uri="{BB962C8B-B14F-4D97-AF65-F5344CB8AC3E}">
        <p14:creationId xmlns:p14="http://schemas.microsoft.com/office/powerpoint/2010/main" val="201528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also analyzed the feedback and recommendations according to 5 student experiences that are critical to student success. This pie chart represents the values students seek most. </a:t>
            </a:r>
          </a:p>
          <a:p>
            <a:endParaRPr lang="en-US" dirty="0"/>
          </a:p>
          <a:p>
            <a:endParaRPr lang="en-US" dirty="0">
              <a:effectLst/>
            </a:endParaRPr>
          </a:p>
          <a:p>
            <a:pPr lvl="1"/>
            <a:r>
              <a:rPr lang="en-US" sz="1200" kern="1200" dirty="0">
                <a:solidFill>
                  <a:schemeClr val="tx1"/>
                </a:solidFill>
                <a:effectLst/>
                <a:latin typeface="+mn-lt"/>
                <a:ea typeface="+mn-ea"/>
                <a:cs typeface="+mn-cs"/>
              </a:rPr>
              <a:t>Directed - Students have a goal and know how to achieve it.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Nurtured - Students feel someone wants to help them and wants them to succeed.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Valued - Students feel that the college has high standards and expectations for them, and lowers barriers that delay their progress or momentum.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Connected - Students feel that they are part of a community and feel connected to peers.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Engaged - Students feel actively engaged in class and student life.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12 immediate actions were taken to address some of the student feedback and that is a credit to all the faculty and staff who visited with students and acted on the students' feedback, like CCC+ subcommittees, Institutional Research, Title III Work Groups, Guided Pathways Work Groups, Counselors, and the Communications Department. </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have identified 40 recommendations. Next steps are to map out the actions that are currently addressing the recommendations or, need to be taken. And, next year's Guided Pathways funding will go toward addressing the recommendations.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Additionally, next year's Guided Pathways work with students will focus on their recommendations and our co-accountability for action and communication to students and campus about our progress.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11</a:t>
            </a:fld>
            <a:endParaRPr lang="en-US"/>
          </a:p>
        </p:txBody>
      </p:sp>
    </p:spTree>
    <p:extLst>
      <p:ext uri="{BB962C8B-B14F-4D97-AF65-F5344CB8AC3E}">
        <p14:creationId xmlns:p14="http://schemas.microsoft.com/office/powerpoint/2010/main" val="278009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 you to everyone who served on Guiding Team this year. Even though we were remote, you were engaged, and we thank you for your service and leadership. </a:t>
            </a:r>
          </a:p>
          <a:p>
            <a:pPr lvl="0"/>
            <a:r>
              <a:rPr lang="en-US" sz="1200" kern="1200" dirty="0">
                <a:solidFill>
                  <a:schemeClr val="tx1"/>
                </a:solidFill>
                <a:effectLst/>
                <a:latin typeface="+mn-lt"/>
                <a:ea typeface="+mn-ea"/>
                <a:cs typeface="+mn-cs"/>
              </a:rPr>
              <a:t>We're at a point to evolve the Guiding Team structure for next year. Although we put out a call for faculty interest, no one applied. The Lead Team recognized committee fatigue and discussed if we could achieve our goals to engage faculty and staff in a way that honors all our workloads. </a:t>
            </a:r>
          </a:p>
          <a:p>
            <a:pPr lvl="0"/>
            <a:r>
              <a:rPr lang="en-US" sz="1200" kern="1200" dirty="0">
                <a:solidFill>
                  <a:schemeClr val="tx1"/>
                </a:solidFill>
                <a:effectLst/>
                <a:latin typeface="+mn-lt"/>
                <a:ea typeface="+mn-ea"/>
                <a:cs typeface="+mn-cs"/>
              </a:rPr>
              <a:t>To that aim, Guiding Team will change next year in the following ways: </a:t>
            </a:r>
          </a:p>
          <a:p>
            <a:pPr lvl="1"/>
            <a:r>
              <a:rPr lang="en-US" sz="1200" kern="1200" dirty="0">
                <a:solidFill>
                  <a:schemeClr val="tx1"/>
                </a:solidFill>
                <a:effectLst/>
                <a:latin typeface="+mn-lt"/>
                <a:ea typeface="+mn-ea"/>
                <a:cs typeface="+mn-cs"/>
              </a:rPr>
              <a:t>Once per quarter, Work Groups, which have a diverse mix of faculty and staff, will meet collectively to problem solve, take action, and "connect the dots" among all our efforts.  </a:t>
            </a:r>
          </a:p>
          <a:p>
            <a:pPr lvl="1"/>
            <a:r>
              <a:rPr lang="en-US" sz="1200" kern="1200" dirty="0">
                <a:solidFill>
                  <a:schemeClr val="tx1"/>
                </a:solidFill>
                <a:effectLst/>
                <a:latin typeface="+mn-lt"/>
                <a:ea typeface="+mn-ea"/>
                <a:cs typeface="+mn-cs"/>
              </a:rPr>
              <a:t>Once per quarter, Executive Leaders will meet with project Leads, who are faculty and staff, to maintain laser focus on equity in our work, and help solve any barriers or challenges they are facing and give them the support they need.</a:t>
            </a:r>
          </a:p>
          <a:p>
            <a:pPr lvl="1"/>
            <a:r>
              <a:rPr lang="en-US" sz="1200" kern="1200" dirty="0">
                <a:solidFill>
                  <a:schemeClr val="tx1"/>
                </a:solidFill>
                <a:effectLst/>
                <a:latin typeface="+mn-lt"/>
                <a:ea typeface="+mn-ea"/>
                <a:cs typeface="+mn-cs"/>
              </a:rPr>
              <a:t>We will use the May meeting to celebrate our wins and have fun. </a:t>
            </a:r>
          </a:p>
          <a:p>
            <a:pPr lvl="1"/>
            <a:r>
              <a:rPr lang="en-US" sz="1200" kern="1200" dirty="0">
                <a:solidFill>
                  <a:schemeClr val="tx1"/>
                </a:solidFill>
                <a:effectLst/>
                <a:latin typeface="+mn-lt"/>
                <a:ea typeface="+mn-ea"/>
                <a:cs typeface="+mn-cs"/>
              </a:rPr>
              <a:t>We will not meet in December due to the holiday. </a:t>
            </a:r>
          </a:p>
          <a:p>
            <a:pPr lvl="0"/>
            <a:r>
              <a:rPr lang="en-US" sz="1200" kern="1200" dirty="0">
                <a:solidFill>
                  <a:schemeClr val="tx1"/>
                </a:solidFill>
                <a:effectLst/>
                <a:latin typeface="+mn-lt"/>
                <a:ea typeface="+mn-ea"/>
                <a:cs typeface="+mn-cs"/>
              </a:rPr>
              <a:t>We will continue to communicate about Guided Pathways to the campus community through college forums, the Griot, email, President's Day, Professional Development Days, the Pathways website, and department meetings.</a:t>
            </a:r>
          </a:p>
          <a:p>
            <a:endParaRPr lang="en-US" dirty="0"/>
          </a:p>
        </p:txBody>
      </p:sp>
      <p:sp>
        <p:nvSpPr>
          <p:cNvPr id="4" name="Slide Number Placeholder 3"/>
          <p:cNvSpPr>
            <a:spLocks noGrp="1"/>
          </p:cNvSpPr>
          <p:nvPr>
            <p:ph type="sldNum" sz="quarter" idx="5"/>
          </p:nvPr>
        </p:nvSpPr>
        <p:spPr/>
        <p:txBody>
          <a:bodyPr/>
          <a:lstStyle/>
          <a:p>
            <a:fld id="{0E4123D8-7A60-144B-9907-6728413CFA3F}" type="slidenum">
              <a:rPr lang="en-US" smtClean="0"/>
              <a:t>12</a:t>
            </a:fld>
            <a:endParaRPr lang="en-US"/>
          </a:p>
        </p:txBody>
      </p:sp>
    </p:spTree>
    <p:extLst>
      <p:ext uri="{BB962C8B-B14F-4D97-AF65-F5344CB8AC3E}">
        <p14:creationId xmlns:p14="http://schemas.microsoft.com/office/powerpoint/2010/main" val="389305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457200" y="627329"/>
            <a:ext cx="8229600" cy="1733188"/>
          </a:xfrm>
        </p:spPr>
        <p:txBody>
          <a:bodyPr/>
          <a:lstStyle/>
          <a:p>
            <a:r>
              <a:rPr lang="en-US"/>
              <a:t>Click to edit Master title style</a:t>
            </a:r>
            <a:endParaRPr lang="en-US" dirty="0"/>
          </a:p>
        </p:txBody>
      </p:sp>
      <p:sp>
        <p:nvSpPr>
          <p:cNvPr id="9" name="Content Placeholder 2"/>
          <p:cNvSpPr>
            <a:spLocks noGrp="1"/>
          </p:cNvSpPr>
          <p:nvPr>
            <p:ph idx="1"/>
          </p:nvPr>
        </p:nvSpPr>
        <p:spPr>
          <a:xfrm>
            <a:off x="457200" y="1803935"/>
            <a:ext cx="8229600" cy="4303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280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225" y="1023577"/>
            <a:ext cx="8229600" cy="106838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570706" y="2332181"/>
            <a:ext cx="4040188" cy="37939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8531" y="2332181"/>
            <a:ext cx="4041775" cy="37939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3B05D79-2669-7043-96FB-195196BE8624}" type="datetime1">
              <a:rPr lang="en-US" smtClean="0"/>
              <a:t>6/14/2021</a:t>
            </a:fld>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5B94E0-5E06-6D42-A41D-50D581B40900}" type="slidenum">
              <a:rPr lang="en-US" smtClean="0"/>
              <a:pPr>
                <a:defRPr/>
              </a:pPr>
              <a:t>‹#›</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a:solidFill>
                  <a:srgbClr val="00719F"/>
                </a:solidFill>
              </a:defRPr>
            </a:lvl1pPr>
          </a:lstStyle>
          <a:p>
            <a:pPr>
              <a:defRPr/>
            </a:pPr>
            <a:r>
              <a:rPr lang="tr-TR" dirty="0"/>
              <a:t>seattlecentral.edu </a:t>
            </a:r>
            <a:endParaRPr lang="en-US" dirty="0"/>
          </a:p>
        </p:txBody>
      </p:sp>
    </p:spTree>
    <p:extLst>
      <p:ext uri="{BB962C8B-B14F-4D97-AF65-F5344CB8AC3E}">
        <p14:creationId xmlns:p14="http://schemas.microsoft.com/office/powerpoint/2010/main" val="76039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1363"/>
            <a:ext cx="3008313" cy="64654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81364"/>
            <a:ext cx="5111750" cy="5144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8000"/>
            <a:ext cx="3008313" cy="4348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51DF16-5868-A046-B6A3-485162322937}" type="datetime1">
              <a:rPr lang="en-US" smtClean="0"/>
              <a:t>6/14/2021</a:t>
            </a:fld>
            <a:endParaRPr lang="en-US"/>
          </a:p>
        </p:txBody>
      </p:sp>
      <p:sp>
        <p:nvSpPr>
          <p:cNvPr id="6" name="Footer Placeholder 4"/>
          <p:cNvSpPr>
            <a:spLocks noGrp="1"/>
          </p:cNvSpPr>
          <p:nvPr>
            <p:ph type="ftr" sz="quarter" idx="11"/>
          </p:nvPr>
        </p:nvSpPr>
        <p:spPr/>
        <p:txBody>
          <a:bodyPr/>
          <a:lstStyle>
            <a:lvl1pPr>
              <a:defRPr>
                <a:solidFill>
                  <a:srgbClr val="00719F"/>
                </a:solidFill>
              </a:defRPr>
            </a:lvl1pPr>
          </a:lstStyle>
          <a:p>
            <a:pPr>
              <a:defRPr/>
            </a:pPr>
            <a:r>
              <a:rPr lang="tr-TR" dirty="0"/>
              <a:t>seattlecentral.edu </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DD8B14-AE1E-054C-8668-93D0F0400A18}" type="slidenum">
              <a:rPr lang="en-US" smtClean="0"/>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842817"/>
            <a:ext cx="5486400" cy="38847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EBFAE3-238E-F746-9D0D-3B2A8A6F8EBE}" type="datetime1">
              <a:rPr lang="en-US" smtClean="0"/>
              <a:t>6/14/2021</a:t>
            </a:fld>
            <a:endParaRPr lang="en-US"/>
          </a:p>
        </p:txBody>
      </p:sp>
      <p:sp>
        <p:nvSpPr>
          <p:cNvPr id="6" name="Footer Placeholder 4"/>
          <p:cNvSpPr>
            <a:spLocks noGrp="1"/>
          </p:cNvSpPr>
          <p:nvPr>
            <p:ph type="ftr" sz="quarter" idx="11"/>
          </p:nvPr>
        </p:nvSpPr>
        <p:spPr/>
        <p:txBody>
          <a:bodyPr/>
          <a:lstStyle>
            <a:lvl1pPr>
              <a:defRPr>
                <a:solidFill>
                  <a:srgbClr val="00719F"/>
                </a:solidFill>
              </a:defRPr>
            </a:lvl1pPr>
          </a:lstStyle>
          <a:p>
            <a:pPr>
              <a:defRPr/>
            </a:pPr>
            <a:r>
              <a:rPr lang="tr-TR" dirty="0"/>
              <a:t>seattlecentral.edu </a:t>
            </a:r>
            <a:endParaRPr lang="en-US" dirty="0"/>
          </a:p>
        </p:txBody>
      </p:sp>
    </p:spTree>
    <p:extLst>
      <p:ext uri="{BB962C8B-B14F-4D97-AF65-F5344CB8AC3E}">
        <p14:creationId xmlns:p14="http://schemas.microsoft.com/office/powerpoint/2010/main" val="121490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9" name="Title 1"/>
          <p:cNvSpPr>
            <a:spLocks noGrp="1"/>
          </p:cNvSpPr>
          <p:nvPr>
            <p:ph type="title"/>
          </p:nvPr>
        </p:nvSpPr>
        <p:spPr>
          <a:xfrm>
            <a:off x="457200" y="627329"/>
            <a:ext cx="8229600" cy="1175226"/>
          </a:xfrm>
        </p:spPr>
        <p:txBody>
          <a:bodyPr/>
          <a:lstStyle/>
          <a:p>
            <a:r>
              <a:rPr lang="en-US"/>
              <a:t>Click to edit Master title style</a:t>
            </a:r>
            <a:endParaRPr lang="en-US" dirty="0"/>
          </a:p>
        </p:txBody>
      </p:sp>
      <p:sp>
        <p:nvSpPr>
          <p:cNvPr id="11" name="Content Placeholder 2"/>
          <p:cNvSpPr>
            <a:spLocks noGrp="1"/>
          </p:cNvSpPr>
          <p:nvPr>
            <p:ph idx="1"/>
          </p:nvPr>
        </p:nvSpPr>
        <p:spPr>
          <a:xfrm>
            <a:off x="457200" y="1803936"/>
            <a:ext cx="8229600" cy="2918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353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52"/>
          <p:cNvSpPr>
            <a:spLocks noChangeArrowheads="1"/>
          </p:cNvSpPr>
          <p:nvPr userDrawn="1"/>
        </p:nvSpPr>
        <p:spPr bwMode="auto">
          <a:xfrm>
            <a:off x="0" y="0"/>
            <a:ext cx="9144000" cy="4648200"/>
          </a:xfrm>
          <a:prstGeom prst="rect">
            <a:avLst/>
          </a:prstGeom>
          <a:solidFill>
            <a:srgbClr val="005192"/>
          </a:solidFill>
          <a:ln w="9525">
            <a:noFill/>
            <a:miter lim="800000"/>
            <a:headEnd/>
            <a:tailEnd/>
          </a:ln>
        </p:spPr>
        <p:txBody>
          <a:bodyPr wrap="none" anchor="ct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endParaRPr lang="en-US" altLang="en-US"/>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b="0" i="0">
                <a:solidFill>
                  <a:schemeClr val="bg1"/>
                </a:solidFill>
                <a:latin typeface="Arial"/>
                <a:cs typeface="Arial"/>
              </a:defRPr>
            </a:lvl1pPr>
          </a:lstStyle>
          <a:p>
            <a:r>
              <a:rPr lang="en-US"/>
              <a:t>Click to edit Master subtitle style</a:t>
            </a:r>
            <a:endParaRPr lang="en-US" dirty="0"/>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1" i="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97046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2017713"/>
            <a:ext cx="8226425" cy="508000"/>
          </a:xfrm>
        </p:spPr>
        <p:txBody>
          <a:bodyPr anchor="ctr"/>
          <a:lstStyle>
            <a:lvl1pPr marL="0" indent="0" algn="ctr">
              <a:buFontTx/>
              <a:buNone/>
              <a:defRPr b="0" i="0">
                <a:solidFill>
                  <a:srgbClr val="000000"/>
                </a:solidFill>
                <a:latin typeface="Arial"/>
                <a:cs typeface="Arial"/>
              </a:defRPr>
            </a:lvl1pPr>
          </a:lstStyle>
          <a:p>
            <a:r>
              <a:rPr lang="en-US"/>
              <a:t>Click to edit Master subtitle style</a:t>
            </a:r>
            <a:endParaRPr lang="en-US" dirty="0"/>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1" i="0">
                <a:solidFill>
                  <a:schemeClr val="tx1"/>
                </a:solidFill>
                <a:latin typeface="Arial"/>
                <a:cs typeface="Arial"/>
              </a:defRPr>
            </a:lvl1pPr>
          </a:lstStyle>
          <a:p>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8143" y="6302515"/>
            <a:ext cx="2318656" cy="368352"/>
          </a:xfrm>
          <a:prstGeom prst="rect">
            <a:avLst/>
          </a:prstGeom>
        </p:spPr>
      </p:pic>
    </p:spTree>
    <p:extLst>
      <p:ext uri="{BB962C8B-B14F-4D97-AF65-F5344CB8AC3E}">
        <p14:creationId xmlns:p14="http://schemas.microsoft.com/office/powerpoint/2010/main" val="148453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7" name="Picture Placeholder 6"/>
          <p:cNvSpPr>
            <a:spLocks noGrp="1"/>
          </p:cNvSpPr>
          <p:nvPr>
            <p:ph type="pic" sz="quarter" idx="10"/>
          </p:nvPr>
        </p:nvSpPr>
        <p:spPr>
          <a:xfrm>
            <a:off x="0" y="1"/>
            <a:ext cx="9144000" cy="4733635"/>
          </a:xfrm>
        </p:spPr>
        <p:txBody>
          <a:bodyPr/>
          <a:lstStyle/>
          <a:p>
            <a:r>
              <a:rPr lang="en-US"/>
              <a:t>Drag picture to placeholder or click icon to add</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8143" y="6302515"/>
            <a:ext cx="2318656" cy="368352"/>
          </a:xfrm>
          <a:prstGeom prst="rect">
            <a:avLst/>
          </a:prstGeom>
        </p:spPr>
      </p:pic>
    </p:spTree>
    <p:extLst>
      <p:ext uri="{BB962C8B-B14F-4D97-AF65-F5344CB8AC3E}">
        <p14:creationId xmlns:p14="http://schemas.microsoft.com/office/powerpoint/2010/main" val="52679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856D804-8CF6-EA41-B37C-AC92A27C33F5}" type="datetime1">
              <a:rPr lang="en-US" smtClean="0"/>
              <a:t>6/14/2021</a:t>
            </a:fld>
            <a:endParaRPr lang="en-US"/>
          </a:p>
        </p:txBody>
      </p:sp>
      <p:sp>
        <p:nvSpPr>
          <p:cNvPr id="5" name="Footer Placeholder 4"/>
          <p:cNvSpPr>
            <a:spLocks noGrp="1"/>
          </p:cNvSpPr>
          <p:nvPr>
            <p:ph type="ftr" sz="quarter" idx="11"/>
          </p:nvPr>
        </p:nvSpPr>
        <p:spPr/>
        <p:txBody>
          <a:bodyPr/>
          <a:lstStyle>
            <a:lvl1pPr>
              <a:defRPr>
                <a:solidFill>
                  <a:srgbClr val="00719F"/>
                </a:solidFill>
              </a:defRPr>
            </a:lvl1pPr>
          </a:lstStyle>
          <a:p>
            <a:pPr>
              <a:defRPr/>
            </a:pPr>
            <a:r>
              <a:rPr lang="tr-TR" dirty="0"/>
              <a:t>seattlecentral.edu</a:t>
            </a:r>
            <a:endParaRPr lang="en-US" dirty="0"/>
          </a:p>
        </p:txBody>
      </p:sp>
    </p:spTree>
    <p:extLst>
      <p:ext uri="{BB962C8B-B14F-4D97-AF65-F5344CB8AC3E}">
        <p14:creationId xmlns:p14="http://schemas.microsoft.com/office/powerpoint/2010/main" val="78844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2228274"/>
            <a:ext cx="8229600" cy="3897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4FF888-CB1A-B549-80E1-2895DE766AE8}" type="datetime1">
              <a:rPr lang="en-US" smtClean="0"/>
              <a:t>6/14/2021</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04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07989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CB506A-1C32-2A4D-8A12-CF0ABE7F8B83}" type="datetime1">
              <a:rPr lang="en-US" smtClean="0"/>
              <a:t>6/14/2021</a:t>
            </a:fld>
            <a:endParaRPr lang="en-US"/>
          </a:p>
        </p:txBody>
      </p:sp>
      <p:sp>
        <p:nvSpPr>
          <p:cNvPr id="5" name="Footer Placeholder 4"/>
          <p:cNvSpPr>
            <a:spLocks noGrp="1"/>
          </p:cNvSpPr>
          <p:nvPr>
            <p:ph type="ftr" sz="quarter" idx="11"/>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solidFill>
                  <a:srgbClr val="00719F"/>
                </a:solidFill>
              </a:defRPr>
            </a:lvl1pPr>
          </a:lstStyle>
          <a:p>
            <a:pPr>
              <a:defRPr/>
            </a:pPr>
            <a:r>
              <a:rPr lang="tr-TR" dirty="0"/>
              <a:t>seattlecentral.edu</a:t>
            </a:r>
            <a:endParaRPr lang="en-US" dirty="0"/>
          </a:p>
        </p:txBody>
      </p:sp>
    </p:spTree>
    <p:extLst>
      <p:ext uri="{BB962C8B-B14F-4D97-AF65-F5344CB8AC3E}">
        <p14:creationId xmlns:p14="http://schemas.microsoft.com/office/powerpoint/2010/main" val="394488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91A966F-2DBA-1E40-8270-1BB43D57B404}" type="datetime1">
              <a:rPr lang="en-US" smtClean="0"/>
              <a:t>6/14/2021</a:t>
            </a:fld>
            <a:endParaRPr lang="en-US" dirty="0"/>
          </a:p>
        </p:txBody>
      </p:sp>
      <p:sp>
        <p:nvSpPr>
          <p:cNvPr id="6" name="Footer Placeholder 4"/>
          <p:cNvSpPr>
            <a:spLocks noGrp="1"/>
          </p:cNvSpPr>
          <p:nvPr>
            <p:ph type="ftr" sz="quarter" idx="11"/>
          </p:nvPr>
        </p:nvSpPr>
        <p:spPr/>
        <p:txBody>
          <a:bodyPr/>
          <a:lstStyle>
            <a:lvl1pPr>
              <a:defRPr>
                <a:solidFill>
                  <a:srgbClr val="00719F"/>
                </a:solidFill>
              </a:defRPr>
            </a:lvl1pPr>
          </a:lstStyle>
          <a:p>
            <a:pPr>
              <a:defRPr/>
            </a:pPr>
            <a:r>
              <a:rPr lang="tr-TR" dirty="0"/>
              <a:t>seattlecentral.edu</a:t>
            </a:r>
            <a:endParaRPr lang="en-US" dirty="0"/>
          </a:p>
        </p:txBody>
      </p:sp>
    </p:spTree>
    <p:extLst>
      <p:ext uri="{BB962C8B-B14F-4D97-AF65-F5344CB8AC3E}">
        <p14:creationId xmlns:p14="http://schemas.microsoft.com/office/powerpoint/2010/main" val="178526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461E5336-C322-044E-89F1-F25E189CD8F3}" type="datetime1">
              <a:rPr lang="en-US" smtClean="0"/>
              <a:t>6/14/2021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tint val="75000"/>
                  </a:schemeClr>
                </a:solidFill>
                <a:latin typeface="Arial" panose="020B0604020202020204" pitchFamily="34" charset="0"/>
                <a:ea typeface="+mn-ea"/>
                <a:cs typeface="Arial" panose="020B0604020202020204" pitchFamily="34" charset="0"/>
              </a:defRPr>
            </a:lvl1pPr>
          </a:lstStyle>
          <a:p>
            <a:r>
              <a:rPr lang="tr-TR" spc="50" dirty="0">
                <a:solidFill>
                  <a:srgbClr val="0071A1"/>
                </a:solidFill>
                <a:latin typeface="Arial"/>
              </a:rPr>
              <a:t>seattlecentral.edu </a:t>
            </a:r>
            <a:endParaRPr lang="en-US" spc="50" dirty="0">
              <a:solidFill>
                <a:srgbClr val="0071A1"/>
              </a:solidFill>
              <a:latin typeface="Arial"/>
            </a:endParaRPr>
          </a:p>
        </p:txBody>
      </p:sp>
      <p:sp>
        <p:nvSpPr>
          <p:cNvPr id="2" name="Rectangle 1">
            <a:extLst>
              <a:ext uri="{FF2B5EF4-FFF2-40B4-BE49-F238E27FC236}">
                <a16:creationId xmlns:a16="http://schemas.microsoft.com/office/drawing/2014/main" id="{489391CC-C0BA-704C-8A66-4F48F2809E1B}"/>
              </a:ext>
            </a:extLst>
          </p:cNvPr>
          <p:cNvSpPr/>
          <p:nvPr userDrawn="1"/>
        </p:nvSpPr>
        <p:spPr>
          <a:xfrm>
            <a:off x="0" y="0"/>
            <a:ext cx="9144000" cy="714373"/>
          </a:xfrm>
          <a:prstGeom prst="rect">
            <a:avLst/>
          </a:prstGeom>
          <a:solidFill>
            <a:srgbClr val="00519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C0068184-D20F-C945-95C3-2B7C421B1B94}"/>
              </a:ext>
            </a:extLst>
          </p:cNvPr>
          <p:cNvPicPr>
            <a:picLocks noChangeAspect="1"/>
          </p:cNvPicPr>
          <p:nvPr userDrawn="1"/>
        </p:nvPicPr>
        <p:blipFill>
          <a:blip r:embed="rId14"/>
          <a:stretch>
            <a:fillRect/>
          </a:stretch>
        </p:blipFill>
        <p:spPr>
          <a:xfrm>
            <a:off x="215900" y="156370"/>
            <a:ext cx="2374900" cy="419100"/>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690" r:id="rId2"/>
    <p:sldLayoutId id="2147483676" r:id="rId3"/>
    <p:sldLayoutId id="2147483706" r:id="rId4"/>
    <p:sldLayoutId id="2147483691" r:id="rId5"/>
    <p:sldLayoutId id="2147483678" r:id="rId6"/>
    <p:sldLayoutId id="2147483679" r:id="rId7"/>
    <p:sldLayoutId id="2147483680" r:id="rId8"/>
    <p:sldLayoutId id="2147483681" r:id="rId9"/>
    <p:sldLayoutId id="2147483682" r:id="rId10"/>
    <p:sldLayoutId id="2147483685" r:id="rId11"/>
    <p:sldLayoutId id="2147483686" r:id="rId12"/>
  </p:sldLayoutIdLst>
  <p:hf sldNum="0" hdr="0" dt="0"/>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javacolleen/7040565175/" TargetMode="Externa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409458" y="2139206"/>
            <a:ext cx="8499158" cy="776287"/>
          </a:xfrm>
        </p:spPr>
        <p:txBody>
          <a:bodyPr/>
          <a:lstStyle/>
          <a:p>
            <a:r>
              <a:rPr lang="en-US" sz="4400" dirty="0"/>
              <a:t>June 2021</a:t>
            </a:r>
            <a:br>
              <a:rPr lang="en-US" sz="4400" dirty="0"/>
            </a:br>
            <a:r>
              <a:rPr lang="en-US" sz="4400" dirty="0"/>
              <a:t>Town Hall Meeting </a:t>
            </a:r>
            <a:br>
              <a:rPr lang="en-US" sz="4400" dirty="0"/>
            </a:br>
            <a:endParaRPr lang="en-US" dirty="0"/>
          </a:p>
        </p:txBody>
      </p:sp>
      <p:sp>
        <p:nvSpPr>
          <p:cNvPr id="4" name="TextBox 3"/>
          <p:cNvSpPr txBox="1"/>
          <p:nvPr/>
        </p:nvSpPr>
        <p:spPr>
          <a:xfrm>
            <a:off x="622997" y="5466303"/>
            <a:ext cx="4374005"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June 14, 2021</a:t>
            </a:r>
          </a:p>
        </p:txBody>
      </p:sp>
      <p:pic>
        <p:nvPicPr>
          <p:cNvPr id="5" name="Picture 4">
            <a:extLst>
              <a:ext uri="{FF2B5EF4-FFF2-40B4-BE49-F238E27FC236}">
                <a16:creationId xmlns:a16="http://schemas.microsoft.com/office/drawing/2014/main" id="{6EB93589-B2D1-4449-9DCC-EF84C6614326}"/>
              </a:ext>
            </a:extLst>
          </p:cNvPr>
          <p:cNvPicPr>
            <a:picLocks noChangeAspect="1"/>
          </p:cNvPicPr>
          <p:nvPr/>
        </p:nvPicPr>
        <p:blipFill>
          <a:blip r:embed="rId3"/>
          <a:stretch>
            <a:fillRect/>
          </a:stretch>
        </p:blipFill>
        <p:spPr>
          <a:xfrm>
            <a:off x="6737941" y="6126359"/>
            <a:ext cx="2170675" cy="383060"/>
          </a:xfrm>
          <a:prstGeom prst="rect">
            <a:avLst/>
          </a:prstGeom>
        </p:spPr>
      </p:pic>
    </p:spTree>
    <p:extLst>
      <p:ext uri="{BB962C8B-B14F-4D97-AF65-F5344CB8AC3E}">
        <p14:creationId xmlns:p14="http://schemas.microsoft.com/office/powerpoint/2010/main" val="41717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F5EF-7000-4403-9ABA-2D7B392C6628}"/>
              </a:ext>
            </a:extLst>
          </p:cNvPr>
          <p:cNvSpPr>
            <a:spLocks noGrp="1"/>
          </p:cNvSpPr>
          <p:nvPr>
            <p:ph type="title"/>
          </p:nvPr>
        </p:nvSpPr>
        <p:spPr>
          <a:xfrm>
            <a:off x="457200" y="900113"/>
            <a:ext cx="8229600" cy="741943"/>
          </a:xfrm>
        </p:spPr>
        <p:txBody>
          <a:bodyPr/>
          <a:lstStyle/>
          <a:p>
            <a:r>
              <a:rPr lang="en-US" dirty="0"/>
              <a:t>Student Voices</a:t>
            </a:r>
          </a:p>
        </p:txBody>
      </p:sp>
      <p:sp>
        <p:nvSpPr>
          <p:cNvPr id="5" name="Content Placeholder 4">
            <a:extLst>
              <a:ext uri="{FF2B5EF4-FFF2-40B4-BE49-F238E27FC236}">
                <a16:creationId xmlns:a16="http://schemas.microsoft.com/office/drawing/2014/main" id="{99F82042-7869-490C-9E2D-A0E54F8680E4}"/>
              </a:ext>
            </a:extLst>
          </p:cNvPr>
          <p:cNvSpPr>
            <a:spLocks noGrp="1"/>
          </p:cNvSpPr>
          <p:nvPr>
            <p:ph idx="1"/>
          </p:nvPr>
        </p:nvSpPr>
        <p:spPr/>
        <p:txBody>
          <a:bodyPr/>
          <a:lstStyle/>
          <a:p>
            <a:endParaRPr lang="en-US"/>
          </a:p>
        </p:txBody>
      </p:sp>
      <p:pic>
        <p:nvPicPr>
          <p:cNvPr id="1026" name="Picture 2" descr="15c6566b-47ac-45cb-9766-92c3752b920c">
            <a:extLst>
              <a:ext uri="{FF2B5EF4-FFF2-40B4-BE49-F238E27FC236}">
                <a16:creationId xmlns:a16="http://schemas.microsoft.com/office/drawing/2014/main" id="{F9B51DD4-F566-4DA5-AF02-D4C6EA6C6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7" y="1858350"/>
            <a:ext cx="9095443" cy="432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91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F16F-4190-48D5-A04B-6AAF2F6E3063}"/>
              </a:ext>
            </a:extLst>
          </p:cNvPr>
          <p:cNvSpPr>
            <a:spLocks noGrp="1"/>
          </p:cNvSpPr>
          <p:nvPr>
            <p:ph type="title"/>
          </p:nvPr>
        </p:nvSpPr>
        <p:spPr>
          <a:xfrm>
            <a:off x="457200" y="848477"/>
            <a:ext cx="8229600" cy="613155"/>
          </a:xfrm>
        </p:spPr>
        <p:txBody>
          <a:bodyPr/>
          <a:lstStyle/>
          <a:p>
            <a:r>
              <a:rPr lang="en-US" dirty="0"/>
              <a:t>Student Voices</a:t>
            </a:r>
          </a:p>
        </p:txBody>
      </p:sp>
      <p:sp>
        <p:nvSpPr>
          <p:cNvPr id="5" name="Content Placeholder 4">
            <a:extLst>
              <a:ext uri="{FF2B5EF4-FFF2-40B4-BE49-F238E27FC236}">
                <a16:creationId xmlns:a16="http://schemas.microsoft.com/office/drawing/2014/main" id="{ACB84172-2FB4-49C2-A78E-0DCE572BAEA2}"/>
              </a:ext>
            </a:extLst>
          </p:cNvPr>
          <p:cNvSpPr>
            <a:spLocks noGrp="1"/>
          </p:cNvSpPr>
          <p:nvPr>
            <p:ph idx="1"/>
          </p:nvPr>
        </p:nvSpPr>
        <p:spPr/>
        <p:txBody>
          <a:bodyPr/>
          <a:lstStyle/>
          <a:p>
            <a:endParaRPr lang="en-US"/>
          </a:p>
        </p:txBody>
      </p:sp>
      <p:pic>
        <p:nvPicPr>
          <p:cNvPr id="2050" name="Picture 2" descr="31c6ecf1-b18c-4c6b-a34b-d948a4efff20">
            <a:extLst>
              <a:ext uri="{FF2B5EF4-FFF2-40B4-BE49-F238E27FC236}">
                <a16:creationId xmlns:a16="http://schemas.microsoft.com/office/drawing/2014/main" id="{767FF24B-CF28-4CD6-978D-161CBBE9E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3366"/>
            <a:ext cx="9329346" cy="41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49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8220-0E22-472C-8070-3360A7AF99E7}"/>
              </a:ext>
            </a:extLst>
          </p:cNvPr>
          <p:cNvSpPr>
            <a:spLocks noGrp="1"/>
          </p:cNvSpPr>
          <p:nvPr>
            <p:ph type="title"/>
          </p:nvPr>
        </p:nvSpPr>
        <p:spPr>
          <a:xfrm>
            <a:off x="457200" y="900113"/>
            <a:ext cx="8229600" cy="677549"/>
          </a:xfrm>
        </p:spPr>
        <p:txBody>
          <a:bodyPr/>
          <a:lstStyle/>
          <a:p>
            <a:r>
              <a:rPr lang="en-US" dirty="0"/>
              <a:t>Other Updates</a:t>
            </a:r>
          </a:p>
        </p:txBody>
      </p:sp>
      <p:sp>
        <p:nvSpPr>
          <p:cNvPr id="3" name="Content Placeholder 2">
            <a:extLst>
              <a:ext uri="{FF2B5EF4-FFF2-40B4-BE49-F238E27FC236}">
                <a16:creationId xmlns:a16="http://schemas.microsoft.com/office/drawing/2014/main" id="{EBE1226E-3BA6-44DF-9E9F-4C818526E6FD}"/>
              </a:ext>
            </a:extLst>
          </p:cNvPr>
          <p:cNvSpPr>
            <a:spLocks noGrp="1"/>
          </p:cNvSpPr>
          <p:nvPr>
            <p:ph idx="1"/>
          </p:nvPr>
        </p:nvSpPr>
        <p:spPr>
          <a:xfrm>
            <a:off x="457200" y="1809482"/>
            <a:ext cx="8229600" cy="4316682"/>
          </a:xfrm>
        </p:spPr>
        <p:txBody>
          <a:bodyPr/>
          <a:lstStyle/>
          <a:p>
            <a:pPr lvl="0">
              <a:spcAft>
                <a:spcPts val="600"/>
              </a:spcAft>
            </a:pPr>
            <a:r>
              <a:rPr lang="en-US" sz="2200" dirty="0"/>
              <a:t>The Black Solidarity Think Tank is finalizing its mission and vision, and working with Dr. Derrick Brooms, the Fall keynote speaker, to build a Learning Institute. </a:t>
            </a:r>
          </a:p>
          <a:p>
            <a:pPr lvl="0">
              <a:spcAft>
                <a:spcPts val="600"/>
              </a:spcAft>
            </a:pPr>
            <a:r>
              <a:rPr lang="en-US" sz="2200" dirty="0"/>
              <a:t>The Black Solidarity Think Tank introduced a racial equity tool in Spring 2020. Since then, it has been used by </a:t>
            </a:r>
            <a:r>
              <a:rPr lang="en-US" sz="2200" b="1" dirty="0"/>
              <a:t>14</a:t>
            </a:r>
            <a:r>
              <a:rPr lang="en-US" sz="2200" dirty="0"/>
              <a:t> work groups or areas working on Guided Pathways or student success efforts, such as the revised College Success course (HDC 101), program mapping, First Year Experience, and remote teaching and learning. </a:t>
            </a:r>
          </a:p>
          <a:p>
            <a:pPr lvl="0">
              <a:spcAft>
                <a:spcPts val="600"/>
              </a:spcAft>
            </a:pPr>
            <a:r>
              <a:rPr lang="en-US" sz="2200" dirty="0"/>
              <a:t>Making some changes to the Guiding Team structure for next year</a:t>
            </a:r>
          </a:p>
          <a:p>
            <a:endParaRPr lang="en-US" dirty="0"/>
          </a:p>
        </p:txBody>
      </p:sp>
    </p:spTree>
    <p:extLst>
      <p:ext uri="{BB962C8B-B14F-4D97-AF65-F5344CB8AC3E}">
        <p14:creationId xmlns:p14="http://schemas.microsoft.com/office/powerpoint/2010/main" val="230561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a:spcAft>
                <a:spcPts val="600"/>
              </a:spcAft>
            </a:pPr>
            <a:r>
              <a:rPr lang="en-US" dirty="0"/>
              <a:t>Q &amp; A</a:t>
            </a:r>
          </a:p>
          <a:p>
            <a:pPr>
              <a:spcAft>
                <a:spcPts val="600"/>
              </a:spcAft>
            </a:pPr>
            <a:r>
              <a:rPr lang="en-US" dirty="0"/>
              <a:t>This is being recorded and will be available on our website </a:t>
            </a:r>
          </a:p>
          <a:p>
            <a:pPr>
              <a:spcAft>
                <a:spcPts val="600"/>
              </a:spcAft>
            </a:pPr>
            <a:endParaRPr lang="en-US" dirty="0"/>
          </a:p>
        </p:txBody>
      </p:sp>
    </p:spTree>
    <p:extLst>
      <p:ext uri="{BB962C8B-B14F-4D97-AF65-F5344CB8AC3E}">
        <p14:creationId xmlns:p14="http://schemas.microsoft.com/office/powerpoint/2010/main" val="2980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866"/>
            <a:ext cx="8229600" cy="834094"/>
          </a:xfrm>
        </p:spPr>
        <p:txBody>
          <a:bodyPr/>
          <a:lstStyle/>
          <a:p>
            <a:r>
              <a:rPr lang="en-US" dirty="0"/>
              <a:t>Overview</a:t>
            </a:r>
          </a:p>
        </p:txBody>
      </p:sp>
      <p:sp>
        <p:nvSpPr>
          <p:cNvPr id="3" name="Content Placeholder 2"/>
          <p:cNvSpPr>
            <a:spLocks noGrp="1"/>
          </p:cNvSpPr>
          <p:nvPr>
            <p:ph idx="1"/>
          </p:nvPr>
        </p:nvSpPr>
        <p:spPr>
          <a:xfrm>
            <a:off x="457199" y="1854558"/>
            <a:ext cx="8421939" cy="4795623"/>
          </a:xfrm>
        </p:spPr>
        <p:txBody>
          <a:bodyPr/>
          <a:lstStyle/>
          <a:p>
            <a:pPr>
              <a:spcBef>
                <a:spcPts val="600"/>
              </a:spcBef>
              <a:spcAft>
                <a:spcPts val="600"/>
              </a:spcAft>
            </a:pPr>
            <a:r>
              <a:rPr lang="en-US" dirty="0"/>
              <a:t>Kudos</a:t>
            </a:r>
          </a:p>
          <a:p>
            <a:pPr>
              <a:spcBef>
                <a:spcPts val="600"/>
              </a:spcBef>
              <a:spcAft>
                <a:spcPts val="600"/>
              </a:spcAft>
            </a:pPr>
            <a:r>
              <a:rPr lang="en-US" dirty="0"/>
              <a:t>Return to Campus Planning</a:t>
            </a:r>
          </a:p>
          <a:p>
            <a:pPr>
              <a:spcBef>
                <a:spcPts val="600"/>
              </a:spcBef>
              <a:spcAft>
                <a:spcPts val="600"/>
              </a:spcAft>
            </a:pPr>
            <a:r>
              <a:rPr lang="en-US" dirty="0"/>
              <a:t>Budget Update</a:t>
            </a:r>
          </a:p>
          <a:p>
            <a:pPr>
              <a:spcBef>
                <a:spcPts val="600"/>
              </a:spcBef>
              <a:spcAft>
                <a:spcPts val="600"/>
              </a:spcAft>
            </a:pPr>
            <a:r>
              <a:rPr lang="en-US" dirty="0"/>
              <a:t>Guided Pathways</a:t>
            </a:r>
          </a:p>
          <a:p>
            <a:pPr>
              <a:spcBef>
                <a:spcPts val="600"/>
              </a:spcBef>
              <a:spcAft>
                <a:spcPts val="600"/>
              </a:spcAft>
            </a:pPr>
            <a:r>
              <a:rPr lang="en-US" dirty="0"/>
              <a:t>Q&amp;A</a:t>
            </a:r>
          </a:p>
          <a:p>
            <a:pPr>
              <a:spcBef>
                <a:spcPts val="600"/>
              </a:spcBef>
              <a:spcAft>
                <a:spcPts val="600"/>
              </a:spcAft>
            </a:pPr>
            <a:endParaRPr lang="en-US" dirty="0"/>
          </a:p>
          <a:p>
            <a:pPr>
              <a:spcBef>
                <a:spcPts val="600"/>
              </a:spcBef>
              <a:spcAft>
                <a:spcPts val="600"/>
              </a:spcAft>
            </a:pPr>
            <a:endParaRPr lang="en-US" dirty="0"/>
          </a:p>
        </p:txBody>
      </p:sp>
    </p:spTree>
    <p:extLst>
      <p:ext uri="{BB962C8B-B14F-4D97-AF65-F5344CB8AC3E}">
        <p14:creationId xmlns:p14="http://schemas.microsoft.com/office/powerpoint/2010/main" val="316798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13B2-B58D-4D50-A51C-77A40749A143}"/>
              </a:ext>
            </a:extLst>
          </p:cNvPr>
          <p:cNvSpPr>
            <a:spLocks noGrp="1"/>
          </p:cNvSpPr>
          <p:nvPr>
            <p:ph type="title"/>
          </p:nvPr>
        </p:nvSpPr>
        <p:spPr>
          <a:xfrm>
            <a:off x="457200" y="900113"/>
            <a:ext cx="8229600" cy="490805"/>
          </a:xfrm>
        </p:spPr>
        <p:txBody>
          <a:bodyPr/>
          <a:lstStyle/>
          <a:p>
            <a:r>
              <a:rPr lang="en-US" dirty="0"/>
              <a:t>Kudos!!</a:t>
            </a:r>
          </a:p>
        </p:txBody>
      </p:sp>
      <p:sp>
        <p:nvSpPr>
          <p:cNvPr id="3" name="Content Placeholder 2">
            <a:extLst>
              <a:ext uri="{FF2B5EF4-FFF2-40B4-BE49-F238E27FC236}">
                <a16:creationId xmlns:a16="http://schemas.microsoft.com/office/drawing/2014/main" id="{56606896-5E60-44F4-9682-E77C6FBFA7EF}"/>
              </a:ext>
            </a:extLst>
          </p:cNvPr>
          <p:cNvSpPr>
            <a:spLocks noGrp="1"/>
          </p:cNvSpPr>
          <p:nvPr>
            <p:ph idx="1"/>
          </p:nvPr>
        </p:nvSpPr>
        <p:spPr>
          <a:xfrm>
            <a:off x="457200" y="1700011"/>
            <a:ext cx="8229600" cy="4758744"/>
          </a:xfrm>
        </p:spPr>
        <p:txBody>
          <a:bodyPr/>
          <a:lstStyle/>
          <a:p>
            <a:pPr marL="214313" indent="-214313">
              <a:spcAft>
                <a:spcPts val="600"/>
              </a:spcAft>
              <a:buFont typeface="Arial"/>
              <a:buChar char="•"/>
            </a:pPr>
            <a:r>
              <a:rPr lang="en-US" sz="2000" dirty="0">
                <a:ea typeface="+mn-lt"/>
                <a:cs typeface="+mn-lt"/>
              </a:rPr>
              <a:t>Believe Gala raises over $400,000</a:t>
            </a:r>
          </a:p>
          <a:p>
            <a:pPr marL="214313" indent="-214313">
              <a:spcAft>
                <a:spcPts val="600"/>
              </a:spcAft>
              <a:buFont typeface="Arial"/>
              <a:buChar char="•"/>
            </a:pPr>
            <a:r>
              <a:rPr lang="en-US" sz="2000" dirty="0">
                <a:ea typeface="+mn-lt"/>
                <a:cs typeface="+mn-lt"/>
              </a:rPr>
              <a:t>Juneteenth Celebration</a:t>
            </a:r>
          </a:p>
          <a:p>
            <a:pPr marL="214313" indent="-214313">
              <a:spcAft>
                <a:spcPts val="600"/>
              </a:spcAft>
              <a:buFont typeface="Arial"/>
              <a:buChar char="•"/>
            </a:pPr>
            <a:r>
              <a:rPr lang="en-US" sz="2000" dirty="0">
                <a:ea typeface="+mn-lt"/>
                <a:cs typeface="+mn-lt"/>
              </a:rPr>
              <a:t>Dr. Yoshiko Harden accepted into Aspen Rising Presidential Fellowship</a:t>
            </a:r>
          </a:p>
          <a:p>
            <a:pPr marL="214313" indent="-214313">
              <a:spcAft>
                <a:spcPts val="600"/>
              </a:spcAft>
              <a:buFont typeface="Arial"/>
              <a:buChar char="•"/>
            </a:pPr>
            <a:r>
              <a:rPr lang="en-US" sz="2000" dirty="0">
                <a:ea typeface="+mn-lt"/>
                <a:cs typeface="+mn-lt"/>
              </a:rPr>
              <a:t>End of year celebrations and graduations</a:t>
            </a:r>
          </a:p>
          <a:p>
            <a:pPr marL="0" indent="0">
              <a:buNone/>
            </a:pPr>
            <a:endParaRPr lang="en-US" sz="2000" dirty="0">
              <a:ea typeface="+mn-lt"/>
              <a:cs typeface="+mn-lt"/>
            </a:endParaRPr>
          </a:p>
          <a:p>
            <a:pPr marL="0" indent="0">
              <a:buNone/>
            </a:pPr>
            <a:endParaRPr lang="en-US" sz="2000" dirty="0">
              <a:ea typeface="+mn-lt"/>
              <a:cs typeface="+mn-lt"/>
            </a:endParaRPr>
          </a:p>
          <a:p>
            <a:endParaRPr lang="en-US" dirty="0"/>
          </a:p>
        </p:txBody>
      </p:sp>
    </p:spTree>
    <p:extLst>
      <p:ext uri="{BB962C8B-B14F-4D97-AF65-F5344CB8AC3E}">
        <p14:creationId xmlns:p14="http://schemas.microsoft.com/office/powerpoint/2010/main" val="237306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C321-7F79-47B7-8473-032BB4AC6B88}"/>
              </a:ext>
            </a:extLst>
          </p:cNvPr>
          <p:cNvSpPr>
            <a:spLocks noGrp="1"/>
          </p:cNvSpPr>
          <p:nvPr>
            <p:ph type="title"/>
          </p:nvPr>
        </p:nvSpPr>
        <p:spPr>
          <a:xfrm>
            <a:off x="457200" y="803522"/>
            <a:ext cx="8229600" cy="703307"/>
          </a:xfrm>
        </p:spPr>
        <p:txBody>
          <a:bodyPr/>
          <a:lstStyle/>
          <a:p>
            <a:r>
              <a:rPr lang="en-US" dirty="0"/>
              <a:t>Return to Campus Planning</a:t>
            </a:r>
          </a:p>
        </p:txBody>
      </p:sp>
      <p:sp>
        <p:nvSpPr>
          <p:cNvPr id="3" name="Content Placeholder 2">
            <a:extLst>
              <a:ext uri="{FF2B5EF4-FFF2-40B4-BE49-F238E27FC236}">
                <a16:creationId xmlns:a16="http://schemas.microsoft.com/office/drawing/2014/main" id="{4CFDB547-73D4-4DBA-ABF1-E5022D582A7E}"/>
              </a:ext>
            </a:extLst>
          </p:cNvPr>
          <p:cNvSpPr>
            <a:spLocks noGrp="1"/>
          </p:cNvSpPr>
          <p:nvPr>
            <p:ph idx="1"/>
          </p:nvPr>
        </p:nvSpPr>
        <p:spPr>
          <a:xfrm>
            <a:off x="457200" y="1603421"/>
            <a:ext cx="8229600" cy="4881092"/>
          </a:xfrm>
        </p:spPr>
        <p:txBody>
          <a:bodyPr/>
          <a:lstStyle/>
          <a:p>
            <a:pPr>
              <a:spcAft>
                <a:spcPts val="600"/>
              </a:spcAft>
            </a:pPr>
            <a:r>
              <a:rPr lang="en-US" dirty="0"/>
              <a:t>Turning dial with Together Tuesdays starting 6/22</a:t>
            </a:r>
          </a:p>
          <a:p>
            <a:pPr>
              <a:spcAft>
                <a:spcPts val="600"/>
              </a:spcAft>
            </a:pPr>
            <a:r>
              <a:rPr lang="en-US" dirty="0"/>
              <a:t>Governor trying incentives instead of mandating vaccines for higher education</a:t>
            </a:r>
          </a:p>
          <a:p>
            <a:pPr>
              <a:spcAft>
                <a:spcPts val="600"/>
              </a:spcAft>
            </a:pPr>
            <a:r>
              <a:rPr lang="en-US" dirty="0"/>
              <a:t>Waiting for new directives on contact tracing, distancing, masks and cleaning</a:t>
            </a:r>
          </a:p>
          <a:p>
            <a:pPr>
              <a:spcAft>
                <a:spcPts val="600"/>
              </a:spcAft>
            </a:pPr>
            <a:r>
              <a:rPr lang="en-US" dirty="0"/>
              <a:t>June 30 state re-opening but summer will continue to be mostly remote, with some personnel returning to work</a:t>
            </a:r>
          </a:p>
          <a:p>
            <a:pPr>
              <a:spcAft>
                <a:spcPts val="600"/>
              </a:spcAft>
            </a:pPr>
            <a:r>
              <a:rPr lang="en-US" dirty="0"/>
              <a:t>Planning for full return to campus in Fall</a:t>
            </a:r>
          </a:p>
        </p:txBody>
      </p:sp>
    </p:spTree>
    <p:extLst>
      <p:ext uri="{BB962C8B-B14F-4D97-AF65-F5344CB8AC3E}">
        <p14:creationId xmlns:p14="http://schemas.microsoft.com/office/powerpoint/2010/main" val="29188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C79F-BB13-4817-BB27-48FE77187350}"/>
              </a:ext>
            </a:extLst>
          </p:cNvPr>
          <p:cNvSpPr>
            <a:spLocks noGrp="1"/>
          </p:cNvSpPr>
          <p:nvPr>
            <p:ph type="title"/>
          </p:nvPr>
        </p:nvSpPr>
        <p:spPr>
          <a:xfrm>
            <a:off x="457200" y="719809"/>
            <a:ext cx="8229600" cy="587397"/>
          </a:xfrm>
        </p:spPr>
        <p:txBody>
          <a:bodyPr/>
          <a:lstStyle/>
          <a:p>
            <a:r>
              <a:rPr lang="en-US" dirty="0"/>
              <a:t>Budget Update</a:t>
            </a:r>
          </a:p>
        </p:txBody>
      </p:sp>
      <p:sp>
        <p:nvSpPr>
          <p:cNvPr id="3" name="Content Placeholder 2">
            <a:extLst>
              <a:ext uri="{FF2B5EF4-FFF2-40B4-BE49-F238E27FC236}">
                <a16:creationId xmlns:a16="http://schemas.microsoft.com/office/drawing/2014/main" id="{3A1B59C8-DD63-4EC1-BCA8-B5C5EB038671}"/>
              </a:ext>
            </a:extLst>
          </p:cNvPr>
          <p:cNvSpPr>
            <a:spLocks noGrp="1"/>
          </p:cNvSpPr>
          <p:nvPr>
            <p:ph idx="1"/>
          </p:nvPr>
        </p:nvSpPr>
        <p:spPr>
          <a:xfrm>
            <a:off x="302653" y="1757966"/>
            <a:ext cx="8603087" cy="4771621"/>
          </a:xfrm>
        </p:spPr>
        <p:txBody>
          <a:bodyPr/>
          <a:lstStyle/>
          <a:p>
            <a:pPr>
              <a:spcAft>
                <a:spcPts val="600"/>
              </a:spcAft>
            </a:pPr>
            <a:r>
              <a:rPr lang="en-US" dirty="0"/>
              <a:t>Seattle Colleges will use reserves to balance FY21-22 budget</a:t>
            </a:r>
          </a:p>
          <a:p>
            <a:pPr lvl="0">
              <a:spcAft>
                <a:spcPts val="600"/>
              </a:spcAft>
            </a:pPr>
            <a:r>
              <a:rPr lang="en-US" dirty="0"/>
              <a:t>Board approved continuing resolution for FY21-22 budget at 6/10 meeting and are expected to vote on final budget in September</a:t>
            </a:r>
          </a:p>
          <a:p>
            <a:pPr lvl="0">
              <a:spcAft>
                <a:spcPts val="600"/>
              </a:spcAft>
            </a:pPr>
            <a:r>
              <a:rPr lang="en-US" dirty="0"/>
              <a:t>$14 million gap between revenue and expenses, plan to cover with $4 million in local fund reserves/reductions and $10 million in one-time federal funds </a:t>
            </a:r>
          </a:p>
          <a:p>
            <a:pPr lvl="0">
              <a:spcAft>
                <a:spcPts val="600"/>
              </a:spcAft>
            </a:pPr>
            <a:r>
              <a:rPr lang="en-US" dirty="0"/>
              <a:t>System plan to close the gap over 3 years</a:t>
            </a:r>
          </a:p>
          <a:p>
            <a:pPr>
              <a:spcAft>
                <a:spcPts val="600"/>
              </a:spcAft>
            </a:pPr>
            <a:endParaRPr lang="en-US" sz="2000" dirty="0"/>
          </a:p>
        </p:txBody>
      </p:sp>
    </p:spTree>
    <p:extLst>
      <p:ext uri="{BB962C8B-B14F-4D97-AF65-F5344CB8AC3E}">
        <p14:creationId xmlns:p14="http://schemas.microsoft.com/office/powerpoint/2010/main" val="295682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E71E-8B85-4BD8-918F-C2C8E9792B02}"/>
              </a:ext>
            </a:extLst>
          </p:cNvPr>
          <p:cNvSpPr>
            <a:spLocks noGrp="1"/>
          </p:cNvSpPr>
          <p:nvPr>
            <p:ph type="title"/>
          </p:nvPr>
        </p:nvSpPr>
        <p:spPr>
          <a:xfrm>
            <a:off x="457200" y="900114"/>
            <a:ext cx="8229600" cy="671110"/>
          </a:xfrm>
        </p:spPr>
        <p:txBody>
          <a:bodyPr/>
          <a:lstStyle/>
          <a:p>
            <a:r>
              <a:rPr lang="en-US" dirty="0"/>
              <a:t>Budget Update</a:t>
            </a:r>
          </a:p>
        </p:txBody>
      </p:sp>
      <p:sp>
        <p:nvSpPr>
          <p:cNvPr id="3" name="Content Placeholder 2">
            <a:extLst>
              <a:ext uri="{FF2B5EF4-FFF2-40B4-BE49-F238E27FC236}">
                <a16:creationId xmlns:a16="http://schemas.microsoft.com/office/drawing/2014/main" id="{30D21222-168A-433F-BEA8-D518FDE87DE2}"/>
              </a:ext>
            </a:extLst>
          </p:cNvPr>
          <p:cNvSpPr>
            <a:spLocks noGrp="1"/>
          </p:cNvSpPr>
          <p:nvPr>
            <p:ph idx="1"/>
          </p:nvPr>
        </p:nvSpPr>
        <p:spPr>
          <a:xfrm>
            <a:off x="457200" y="1680693"/>
            <a:ext cx="8229600" cy="4861775"/>
          </a:xfrm>
        </p:spPr>
        <p:txBody>
          <a:bodyPr/>
          <a:lstStyle/>
          <a:p>
            <a:pPr lvl="0"/>
            <a:r>
              <a:rPr lang="en-US" dirty="0"/>
              <a:t>At Central we are targeting savings of $2.5 million in FY21-22</a:t>
            </a:r>
          </a:p>
          <a:p>
            <a:pPr lvl="0"/>
            <a:r>
              <a:rPr lang="en-US" dirty="0"/>
              <a:t>For FY20-21, will pull in how much we spent</a:t>
            </a:r>
          </a:p>
          <a:p>
            <a:pPr lvl="1"/>
            <a:r>
              <a:rPr lang="en-US" dirty="0"/>
              <a:t>Legacy FMS query &amp; </a:t>
            </a:r>
            <a:r>
              <a:rPr lang="en-US" dirty="0" err="1"/>
              <a:t>ctcLink</a:t>
            </a:r>
            <a:r>
              <a:rPr lang="en-US" dirty="0"/>
              <a:t> equivalent account</a:t>
            </a:r>
          </a:p>
          <a:p>
            <a:pPr lvl="1"/>
            <a:r>
              <a:rPr lang="en-US" dirty="0"/>
              <a:t>Business office has created a new tool and will train departments how to use it</a:t>
            </a:r>
          </a:p>
          <a:p>
            <a:pPr lvl="0"/>
            <a:r>
              <a:rPr lang="en-US" dirty="0"/>
              <a:t>Business office will propose spending authority by department</a:t>
            </a:r>
          </a:p>
          <a:p>
            <a:pPr lvl="1"/>
            <a:r>
              <a:rPr lang="en-US" dirty="0"/>
              <a:t>Start with FY20-21 authorized budget </a:t>
            </a:r>
          </a:p>
          <a:p>
            <a:pPr lvl="1"/>
            <a:r>
              <a:rPr lang="en-US" dirty="0"/>
              <a:t>Look at historic spending trends &amp; actual FY20-21 outlays</a:t>
            </a:r>
          </a:p>
          <a:p>
            <a:pPr lvl="1"/>
            <a:r>
              <a:rPr lang="en-US" dirty="0"/>
              <a:t>Set FY21-22 spending reductions </a:t>
            </a:r>
          </a:p>
          <a:p>
            <a:endParaRPr lang="en-US" dirty="0"/>
          </a:p>
        </p:txBody>
      </p:sp>
    </p:spTree>
    <p:extLst>
      <p:ext uri="{BB962C8B-B14F-4D97-AF65-F5344CB8AC3E}">
        <p14:creationId xmlns:p14="http://schemas.microsoft.com/office/powerpoint/2010/main" val="119306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building, outdoor&#10;&#10;Description automatically generated">
            <a:extLst>
              <a:ext uri="{FF2B5EF4-FFF2-40B4-BE49-F238E27FC236}">
                <a16:creationId xmlns:a16="http://schemas.microsoft.com/office/drawing/2014/main" id="{54CB6A20-311A-4E04-AFDC-55FDD02CCCF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097" r="-1" b="5901"/>
          <a:stretch/>
        </p:blipFill>
        <p:spPr>
          <a:xfrm>
            <a:off x="1" y="857249"/>
            <a:ext cx="9143771" cy="5143500"/>
          </a:xfrm>
          <a:prstGeom prst="rect">
            <a:avLst/>
          </a:prstGeom>
        </p:spPr>
      </p:pic>
      <p:sp>
        <p:nvSpPr>
          <p:cNvPr id="2" name="Title 1"/>
          <p:cNvSpPr>
            <a:spLocks noGrp="1"/>
          </p:cNvSpPr>
          <p:nvPr>
            <p:ph type="ctrTitle"/>
          </p:nvPr>
        </p:nvSpPr>
        <p:spPr>
          <a:xfrm>
            <a:off x="438151" y="3344374"/>
            <a:ext cx="2559050" cy="1348277"/>
          </a:xfrm>
        </p:spPr>
        <p:txBody>
          <a:bodyPr>
            <a:normAutofit/>
          </a:bodyPr>
          <a:lstStyle/>
          <a:p>
            <a:r>
              <a:rPr lang="en-US">
                <a:solidFill>
                  <a:srgbClr val="FFFFFF"/>
                </a:solidFill>
              </a:rPr>
              <a:t>Guided Pathways </a:t>
            </a:r>
          </a:p>
        </p:txBody>
      </p:sp>
      <p:sp>
        <p:nvSpPr>
          <p:cNvPr id="3" name="Subtitle 2"/>
          <p:cNvSpPr>
            <a:spLocks noGrp="1"/>
          </p:cNvSpPr>
          <p:nvPr>
            <p:ph type="subTitle" idx="1"/>
          </p:nvPr>
        </p:nvSpPr>
        <p:spPr>
          <a:xfrm>
            <a:off x="438151" y="4716385"/>
            <a:ext cx="2559050" cy="554115"/>
          </a:xfrm>
        </p:spPr>
        <p:txBody>
          <a:bodyPr>
            <a:normAutofit/>
          </a:bodyPr>
          <a:lstStyle/>
          <a:p>
            <a:r>
              <a:rPr lang="en-US" dirty="0">
                <a:solidFill>
                  <a:srgbClr val="FFFFFF">
                    <a:alpha val="75000"/>
                  </a:srgbClr>
                </a:solidFill>
              </a:rPr>
              <a:t>May 2021</a:t>
            </a:r>
          </a:p>
        </p:txBody>
      </p:sp>
      <p:pic>
        <p:nvPicPr>
          <p:cNvPr id="16" name="Picture 15" descr="Forest road with vanishing point">
            <a:extLst>
              <a:ext uri="{FF2B5EF4-FFF2-40B4-BE49-F238E27FC236}">
                <a16:creationId xmlns:a16="http://schemas.microsoft.com/office/drawing/2014/main" id="{AED06480-44BF-422E-BB89-200EE481BB2F}"/>
              </a:ext>
            </a:extLst>
          </p:cNvPr>
          <p:cNvPicPr>
            <a:picLocks noChangeAspect="1"/>
          </p:cNvPicPr>
          <p:nvPr/>
        </p:nvPicPr>
        <p:blipFill rotWithShape="1">
          <a:blip r:embed="rId4"/>
          <a:srcRect r="-5" b="9684"/>
          <a:stretch/>
        </p:blipFill>
        <p:spPr>
          <a:xfrm>
            <a:off x="399348" y="1405558"/>
            <a:ext cx="2636822" cy="1589567"/>
          </a:xfrm>
          <a:prstGeom prst="rect">
            <a:avLst/>
          </a:prstGeom>
        </p:spPr>
      </p:pic>
      <p:sp>
        <p:nvSpPr>
          <p:cNvPr id="5" name="TextBox 4">
            <a:extLst>
              <a:ext uri="{FF2B5EF4-FFF2-40B4-BE49-F238E27FC236}">
                <a16:creationId xmlns:a16="http://schemas.microsoft.com/office/drawing/2014/main" id="{99095400-5EEF-473F-B534-C72E7028E19C}"/>
              </a:ext>
            </a:extLst>
          </p:cNvPr>
          <p:cNvSpPr txBox="1"/>
          <p:nvPr/>
        </p:nvSpPr>
        <p:spPr>
          <a:xfrm>
            <a:off x="7251907" y="5850708"/>
            <a:ext cx="1891865" cy="173124"/>
          </a:xfrm>
          <a:prstGeom prst="rect">
            <a:avLst/>
          </a:prstGeom>
          <a:solidFill>
            <a:srgbClr val="000000"/>
          </a:solidFill>
        </p:spPr>
        <p:txBody>
          <a:bodyPr wrap="none">
            <a:spAutoFit/>
          </a:bodyPr>
          <a:lstStyle/>
          <a:p>
            <a:pPr algn="r">
              <a:spcAft>
                <a:spcPts val="450"/>
              </a:spcAft>
            </a:pPr>
            <a:r>
              <a:rPr lang="en-US" sz="525">
                <a:solidFill>
                  <a:srgbClr val="FFFFFF"/>
                </a:solidFill>
                <a:hlinkClick r:id="rId3">
                  <a:extLst>
                    <a:ext uri="{A12FA001-AC4F-418D-AE19-62706E023703}">
                      <ahyp:hlinkClr xmlns:ahyp="http://schemas.microsoft.com/office/drawing/2018/hyperlinkcolor" val="tx"/>
                    </a:ext>
                  </a:extLst>
                </a:hlinkClick>
              </a:rPr>
              <a:t>This Photo</a:t>
            </a:r>
            <a:r>
              <a:rPr lang="en-US" sz="525">
                <a:solidFill>
                  <a:srgbClr val="FFFFFF"/>
                </a:solidFill>
              </a:rPr>
              <a:t> by Unknown author is licensed under </a:t>
            </a:r>
            <a:r>
              <a:rPr lang="en-US" sz="525">
                <a:solidFill>
                  <a:srgbClr val="FFFFFF"/>
                </a:solidFill>
                <a:hlinkClick r:id="rId5">
                  <a:extLst>
                    <a:ext uri="{A12FA001-AC4F-418D-AE19-62706E023703}">
                      <ahyp:hlinkClr xmlns:ahyp="http://schemas.microsoft.com/office/drawing/2018/hyperlinkcolor" val="tx"/>
                    </a:ext>
                  </a:extLst>
                </a:hlinkClick>
              </a:rPr>
              <a:t>CC BY-NC-ND</a:t>
            </a:r>
            <a:r>
              <a:rPr lang="en-US" sz="525">
                <a:solidFill>
                  <a:srgbClr val="FFFFFF"/>
                </a:solidFill>
              </a:rPr>
              <a:t>.</a:t>
            </a:r>
          </a:p>
        </p:txBody>
      </p:sp>
    </p:spTree>
    <p:extLst>
      <p:ext uri="{BB962C8B-B14F-4D97-AF65-F5344CB8AC3E}">
        <p14:creationId xmlns:p14="http://schemas.microsoft.com/office/powerpoint/2010/main" val="323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9F04202-7942-4DD6-81EC-6A2DF42D515F}"/>
              </a:ext>
            </a:extLst>
          </p:cNvPr>
          <p:cNvPicPr>
            <a:picLocks noGrp="1" noChangeAspect="1"/>
          </p:cNvPicPr>
          <p:nvPr>
            <p:ph idx="1"/>
          </p:nvPr>
        </p:nvPicPr>
        <p:blipFill>
          <a:blip r:embed="rId2"/>
          <a:stretch>
            <a:fillRect/>
          </a:stretch>
        </p:blipFill>
        <p:spPr>
          <a:xfrm>
            <a:off x="1333009" y="1339850"/>
            <a:ext cx="6477983" cy="4178300"/>
          </a:xfrm>
          <a:prstGeom prst="rect">
            <a:avLst/>
          </a:prstGeom>
        </p:spPr>
      </p:pic>
      <p:sp>
        <p:nvSpPr>
          <p:cNvPr id="5" name="Content Placeholder 2">
            <a:extLst>
              <a:ext uri="{FF2B5EF4-FFF2-40B4-BE49-F238E27FC236}">
                <a16:creationId xmlns:a16="http://schemas.microsoft.com/office/drawing/2014/main" id="{CBD56D84-F100-44D5-8481-969AEDC098FF}"/>
              </a:ext>
            </a:extLst>
          </p:cNvPr>
          <p:cNvSpPr>
            <a:spLocks noGrp="1"/>
          </p:cNvSpPr>
          <p:nvPr/>
        </p:nvSpPr>
        <p:spPr>
          <a:xfrm>
            <a:off x="628650" y="1019257"/>
            <a:ext cx="7886700" cy="4470716"/>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50"/>
              </a:spcAft>
              <a:buNone/>
            </a:pPr>
            <a:endParaRPr lang="en-US" sz="2100">
              <a:ea typeface="+mn-lt"/>
              <a:cs typeface="+mn-lt"/>
            </a:endParaRPr>
          </a:p>
          <a:p>
            <a:pPr marL="0" indent="0">
              <a:lnSpc>
                <a:spcPct val="100000"/>
              </a:lnSpc>
              <a:spcBef>
                <a:spcPts val="0"/>
              </a:spcBef>
              <a:spcAft>
                <a:spcPts val="450"/>
              </a:spcAft>
              <a:buNone/>
            </a:pPr>
            <a:endParaRPr lang="en-US" sz="2100">
              <a:ea typeface="+mn-lt"/>
              <a:cs typeface="+mn-lt"/>
            </a:endParaRPr>
          </a:p>
          <a:p>
            <a:pPr marL="214313" indent="-214313">
              <a:lnSpc>
                <a:spcPct val="100000"/>
              </a:lnSpc>
              <a:spcBef>
                <a:spcPts val="0"/>
              </a:spcBef>
              <a:spcAft>
                <a:spcPts val="450"/>
              </a:spcAft>
              <a:buFont typeface="Arial,Sans-Serif" panose="020B0604020202020204" pitchFamily="34" charset="0"/>
            </a:pPr>
            <a:endParaRPr lang="en-US" sz="2100">
              <a:cs typeface="Calibri"/>
            </a:endParaRPr>
          </a:p>
        </p:txBody>
      </p:sp>
    </p:spTree>
    <p:extLst>
      <p:ext uri="{BB962C8B-B14F-4D97-AF65-F5344CB8AC3E}">
        <p14:creationId xmlns:p14="http://schemas.microsoft.com/office/powerpoint/2010/main" val="355902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A368-BCFE-4372-949D-448E14C73C42}"/>
              </a:ext>
            </a:extLst>
          </p:cNvPr>
          <p:cNvSpPr>
            <a:spLocks noGrp="1"/>
          </p:cNvSpPr>
          <p:nvPr>
            <p:ph type="title"/>
          </p:nvPr>
        </p:nvSpPr>
        <p:spPr>
          <a:xfrm>
            <a:off x="457200" y="900113"/>
            <a:ext cx="8229600" cy="748383"/>
          </a:xfrm>
        </p:spPr>
        <p:txBody>
          <a:bodyPr/>
          <a:lstStyle/>
          <a:p>
            <a:r>
              <a:rPr lang="en-US" dirty="0"/>
              <a:t>Priorities for 2021-22</a:t>
            </a:r>
          </a:p>
        </p:txBody>
      </p:sp>
      <p:sp>
        <p:nvSpPr>
          <p:cNvPr id="3" name="Content Placeholder 2">
            <a:extLst>
              <a:ext uri="{FF2B5EF4-FFF2-40B4-BE49-F238E27FC236}">
                <a16:creationId xmlns:a16="http://schemas.microsoft.com/office/drawing/2014/main" id="{91E0D49D-3AE2-49A6-8577-E7A8BF9481E4}"/>
              </a:ext>
            </a:extLst>
          </p:cNvPr>
          <p:cNvSpPr>
            <a:spLocks noGrp="1"/>
          </p:cNvSpPr>
          <p:nvPr>
            <p:ph idx="1"/>
          </p:nvPr>
        </p:nvSpPr>
        <p:spPr>
          <a:xfrm>
            <a:off x="457200" y="1783724"/>
            <a:ext cx="8229600" cy="4342440"/>
          </a:xfrm>
        </p:spPr>
        <p:txBody>
          <a:bodyPr/>
          <a:lstStyle/>
          <a:p>
            <a:pPr>
              <a:spcBef>
                <a:spcPts val="600"/>
              </a:spcBef>
              <a:spcAft>
                <a:spcPts val="600"/>
              </a:spcAft>
              <a:buSzPct val="45000"/>
              <a:buFont typeface="Arial" panose="020B0604020202020204" pitchFamily="34" charset="0"/>
              <a:buChar char="•"/>
              <a:tabLst>
                <a:tab pos="9144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Onboarding students to the college with a seamless admissions, registration, and financial aid process. </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buSzPct val="45000"/>
              <a:buFont typeface="Arial" panose="020B0604020202020204" pitchFamily="34" charset="0"/>
              <a:buChar char="•"/>
              <a:tabLst>
                <a:tab pos="9144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Creating clear program pathways, with possibilities for exploration and choice, so that students know what courses to take, and in what order. </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buSzPct val="45000"/>
              <a:buFont typeface="Arial" panose="020B0604020202020204" pitchFamily="34" charset="0"/>
              <a:buChar char="•"/>
              <a:tabLst>
                <a:tab pos="9144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Helping students explore careers and programs with redesigned web pages. </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buSzPct val="45000"/>
              <a:buFont typeface="Arial" panose="020B0604020202020204" pitchFamily="34" charset="0"/>
              <a:buChar char="•"/>
              <a:tabLst>
                <a:tab pos="9144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Exploring Math Directed Self-Placement and refining the English Directed Self-Placement tool that launched with great success in April 2020. </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94193010"/>
      </p:ext>
    </p:extLst>
  </p:cSld>
  <p:clrMapOvr>
    <a:masterClrMapping/>
  </p:clrMapOvr>
</p:sld>
</file>

<file path=ppt/theme/theme1.xml><?xml version="1.0" encoding="utf-8"?>
<a:theme xmlns:a="http://schemas.openxmlformats.org/drawingml/2006/main" name="SeattleCentral Powerpoint template">
  <a:themeElements>
    <a:clrScheme name="SC Blue">
      <a:dk1>
        <a:sysClr val="windowText" lastClr="000000"/>
      </a:dk1>
      <a:lt1>
        <a:sysClr val="window" lastClr="FFFFFF"/>
      </a:lt1>
      <a:dk2>
        <a:srgbClr val="1F497D"/>
      </a:dk2>
      <a:lt2>
        <a:srgbClr val="EEECE1"/>
      </a:lt2>
      <a:accent1>
        <a:srgbClr val="0071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attleCentral_template" id="{896D173F-A356-A94F-9893-382EFA7609BB}" vid="{E88EAD0F-4850-B64D-8112-09224D7A5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SeattleCentral_template</Template>
  <TotalTime>4711</TotalTime>
  <Words>1513</Words>
  <Application>Microsoft Office PowerPoint</Application>
  <PresentationFormat>On-screen Show (4:3)</PresentationFormat>
  <Paragraphs>111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Arial,Sans-Serif</vt:lpstr>
      <vt:lpstr>Calibri</vt:lpstr>
      <vt:lpstr>Times New Roman</vt:lpstr>
      <vt:lpstr>SeattleCentral Powerpoint template</vt:lpstr>
      <vt:lpstr>June 2021 Town Hall Meeting  </vt:lpstr>
      <vt:lpstr>Overview</vt:lpstr>
      <vt:lpstr>Kudos!!</vt:lpstr>
      <vt:lpstr>Return to Campus Planning</vt:lpstr>
      <vt:lpstr>Budget Update</vt:lpstr>
      <vt:lpstr>Budget Update</vt:lpstr>
      <vt:lpstr>Guided Pathways </vt:lpstr>
      <vt:lpstr>PowerPoint Presentation</vt:lpstr>
      <vt:lpstr>Priorities for 2021-22</vt:lpstr>
      <vt:lpstr>Student Voices</vt:lpstr>
      <vt:lpstr>Student Voices</vt:lpstr>
      <vt:lpstr>Other Updates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Lewis, Erin</cp:lastModifiedBy>
  <cp:revision>245</cp:revision>
  <cp:lastPrinted>2021-02-12T17:35:36Z</cp:lastPrinted>
  <dcterms:created xsi:type="dcterms:W3CDTF">2017-02-08T15:51:02Z</dcterms:created>
  <dcterms:modified xsi:type="dcterms:W3CDTF">2021-06-14T21:05:19Z</dcterms:modified>
  <cp:category/>
</cp:coreProperties>
</file>