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7" r:id="rId1"/>
  </p:sldMasterIdLst>
  <p:notesMasterIdLst>
    <p:notesMasterId r:id="rId17"/>
  </p:notesMasterIdLst>
  <p:handoutMasterIdLst>
    <p:handoutMasterId r:id="rId18"/>
  </p:handoutMasterIdLst>
  <p:sldIdLst>
    <p:sldId id="283" r:id="rId2"/>
    <p:sldId id="279" r:id="rId3"/>
    <p:sldId id="726" r:id="rId4"/>
    <p:sldId id="292" r:id="rId5"/>
    <p:sldId id="730" r:id="rId6"/>
    <p:sldId id="294" r:id="rId7"/>
    <p:sldId id="295" r:id="rId8"/>
    <p:sldId id="729" r:id="rId9"/>
    <p:sldId id="293" r:id="rId10"/>
    <p:sldId id="296" r:id="rId11"/>
    <p:sldId id="257" r:id="rId12"/>
    <p:sldId id="260" r:id="rId13"/>
    <p:sldId id="727" r:id="rId14"/>
    <p:sldId id="728" r:id="rId15"/>
    <p:sldId id="289" r:id="rId16"/>
  </p:sldIdLst>
  <p:sldSz cx="9144000" cy="6858000" type="screen4x3"/>
  <p:notesSz cx="7102475" cy="9388475"/>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521415D9-36F7-43E2-AB2F-B90AF26B5E84}">
      <p14:sectionLst xmlns:p14="http://schemas.microsoft.com/office/powerpoint/2010/main">
        <p14:section name="Untitled Section" id="{DF8A15D7-BD62-E149-962C-08E87225CD1D}">
          <p14:sldIdLst>
            <p14:sldId id="283"/>
            <p14:sldId id="279"/>
            <p14:sldId id="726"/>
            <p14:sldId id="292"/>
            <p14:sldId id="730"/>
            <p14:sldId id="294"/>
            <p14:sldId id="295"/>
            <p14:sldId id="729"/>
            <p14:sldId id="293"/>
            <p14:sldId id="296"/>
            <p14:sldId id="257"/>
            <p14:sldId id="260"/>
            <p14:sldId id="727"/>
            <p14:sldId id="728"/>
            <p14:sldId id="28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192"/>
    <a:srgbClr val="0071A1"/>
    <a:srgbClr val="008FC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8" autoAdjust="0"/>
    <p:restoredTop sz="81497" autoAdjust="0"/>
  </p:normalViewPr>
  <p:slideViewPr>
    <p:cSldViewPr snapToGrid="0" snapToObjects="1">
      <p:cViewPr varScale="1">
        <p:scale>
          <a:sx n="75" d="100"/>
          <a:sy n="75" d="100"/>
        </p:scale>
        <p:origin x="144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94" d="100"/>
          <a:sy n="94" d="100"/>
        </p:scale>
        <p:origin x="3088" y="216"/>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5" tIns="47112" rIns="94225" bIns="47112"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69424"/>
          </a:xfrm>
          <a:prstGeom prst="rect">
            <a:avLst/>
          </a:prstGeom>
        </p:spPr>
        <p:txBody>
          <a:bodyPr vert="horz" lIns="94225" tIns="47112" rIns="94225" bIns="47112" rtlCol="0"/>
          <a:lstStyle>
            <a:lvl1pPr algn="r">
              <a:defRPr sz="1200"/>
            </a:lvl1pPr>
          </a:lstStyle>
          <a:p>
            <a:fld id="{70250DD3-397B-C144-A230-CCB4604895EF}" type="datetimeFigureOut">
              <a:rPr lang="en-US" smtClean="0"/>
              <a:t>5/18/2021</a:t>
            </a:fld>
            <a:endParaRPr lang="en-US"/>
          </a:p>
        </p:txBody>
      </p:sp>
      <p:sp>
        <p:nvSpPr>
          <p:cNvPr id="4" name="Footer Placeholder 3"/>
          <p:cNvSpPr>
            <a:spLocks noGrp="1"/>
          </p:cNvSpPr>
          <p:nvPr>
            <p:ph type="ftr" sz="quarter" idx="2"/>
          </p:nvPr>
        </p:nvSpPr>
        <p:spPr>
          <a:xfrm>
            <a:off x="0" y="8917421"/>
            <a:ext cx="3077739" cy="469424"/>
          </a:xfrm>
          <a:prstGeom prst="rect">
            <a:avLst/>
          </a:prstGeom>
        </p:spPr>
        <p:txBody>
          <a:bodyPr vert="horz" lIns="94225" tIns="47112" rIns="94225" bIns="47112"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1"/>
            <a:ext cx="3077739" cy="469424"/>
          </a:xfrm>
          <a:prstGeom prst="rect">
            <a:avLst/>
          </a:prstGeom>
        </p:spPr>
        <p:txBody>
          <a:bodyPr vert="horz" lIns="94225" tIns="47112" rIns="94225" bIns="47112" rtlCol="0" anchor="b"/>
          <a:lstStyle>
            <a:lvl1pPr algn="r">
              <a:defRPr sz="1200"/>
            </a:lvl1pPr>
          </a:lstStyle>
          <a:p>
            <a:fld id="{EBC82BE4-8F97-7745-890C-B43F022BE89C}" type="slidenum">
              <a:rPr lang="en-US" smtClean="0"/>
              <a:t>‹#›</a:t>
            </a:fld>
            <a:endParaRPr lang="en-US"/>
          </a:p>
        </p:txBody>
      </p:sp>
    </p:spTree>
    <p:extLst>
      <p:ext uri="{BB962C8B-B14F-4D97-AF65-F5344CB8AC3E}">
        <p14:creationId xmlns:p14="http://schemas.microsoft.com/office/powerpoint/2010/main" val="42921735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5" tIns="47112" rIns="94225" bIns="47112" rtlCol="0"/>
          <a:lstStyle>
            <a:lvl1pPr algn="l">
              <a:defRPr sz="1200"/>
            </a:lvl1pPr>
          </a:lstStyle>
          <a:p>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4225" tIns="47112" rIns="94225" bIns="47112" rtlCol="0"/>
          <a:lstStyle>
            <a:lvl1pPr algn="r">
              <a:defRPr sz="1200"/>
            </a:lvl1pPr>
          </a:lstStyle>
          <a:p>
            <a:fld id="{B08BD26F-ACC6-D34A-B6E4-ADCEC73D5F06}" type="datetimeFigureOut">
              <a:rPr lang="en-US" smtClean="0"/>
              <a:t>5/18/2021</a:t>
            </a:fld>
            <a:endParaRPr lang="en-US"/>
          </a:p>
        </p:txBody>
      </p:sp>
      <p:sp>
        <p:nvSpPr>
          <p:cNvPr id="4" name="Slide Image Placeholder 3"/>
          <p:cNvSpPr>
            <a:spLocks noGrp="1" noRot="1" noChangeAspect="1"/>
          </p:cNvSpPr>
          <p:nvPr>
            <p:ph type="sldImg" idx="2"/>
          </p:nvPr>
        </p:nvSpPr>
        <p:spPr>
          <a:xfrm>
            <a:off x="1203325" y="704850"/>
            <a:ext cx="4695825" cy="3521075"/>
          </a:xfrm>
          <a:prstGeom prst="rect">
            <a:avLst/>
          </a:prstGeom>
          <a:noFill/>
          <a:ln w="12700">
            <a:solidFill>
              <a:prstClr val="black"/>
            </a:solidFill>
          </a:ln>
        </p:spPr>
        <p:txBody>
          <a:bodyPr vert="horz" lIns="94225" tIns="47112" rIns="94225" bIns="47112"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5" tIns="47112" rIns="94225" bIns="4711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1"/>
            <a:ext cx="3077739" cy="469424"/>
          </a:xfrm>
          <a:prstGeom prst="rect">
            <a:avLst/>
          </a:prstGeom>
        </p:spPr>
        <p:txBody>
          <a:bodyPr vert="horz" lIns="94225" tIns="47112" rIns="94225" bIns="47112"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1"/>
            <a:ext cx="3077739" cy="469424"/>
          </a:xfrm>
          <a:prstGeom prst="rect">
            <a:avLst/>
          </a:prstGeom>
        </p:spPr>
        <p:txBody>
          <a:bodyPr vert="horz" lIns="94225" tIns="47112" rIns="94225" bIns="47112" rtlCol="0" anchor="b"/>
          <a:lstStyle>
            <a:lvl1pPr algn="r">
              <a:defRPr sz="1200"/>
            </a:lvl1pPr>
          </a:lstStyle>
          <a:p>
            <a:fld id="{0E4123D8-7A60-144B-9907-6728413CFA3F}" type="slidenum">
              <a:rPr lang="en-US" smtClean="0"/>
              <a:t>‹#›</a:t>
            </a:fld>
            <a:endParaRPr lang="en-US"/>
          </a:p>
        </p:txBody>
      </p:sp>
    </p:spTree>
    <p:extLst>
      <p:ext uri="{BB962C8B-B14F-4D97-AF65-F5344CB8AC3E}">
        <p14:creationId xmlns:p14="http://schemas.microsoft.com/office/powerpoint/2010/main" val="203125136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4123D8-7A60-144B-9907-6728413CFA3F}" type="slidenum">
              <a:rPr lang="en-US" smtClean="0"/>
              <a:t>1</a:t>
            </a:fld>
            <a:endParaRPr lang="en-US"/>
          </a:p>
        </p:txBody>
      </p:sp>
    </p:spTree>
    <p:extLst>
      <p:ext uri="{BB962C8B-B14F-4D97-AF65-F5344CB8AC3E}">
        <p14:creationId xmlns:p14="http://schemas.microsoft.com/office/powerpoint/2010/main" val="10661729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4123D8-7A60-144B-9907-6728413CFA3F}" type="slidenum">
              <a:rPr lang="en-US" smtClean="0"/>
              <a:t>2</a:t>
            </a:fld>
            <a:endParaRPr lang="en-US"/>
          </a:p>
        </p:txBody>
      </p:sp>
    </p:spTree>
    <p:extLst>
      <p:ext uri="{BB962C8B-B14F-4D97-AF65-F5344CB8AC3E}">
        <p14:creationId xmlns:p14="http://schemas.microsoft.com/office/powerpoint/2010/main" val="34547905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4123D8-7A60-144B-9907-6728413CFA3F}" type="slidenum">
              <a:rPr lang="en-US" smtClean="0"/>
              <a:t>3</a:t>
            </a:fld>
            <a:endParaRPr lang="en-US"/>
          </a:p>
        </p:txBody>
      </p:sp>
    </p:spTree>
    <p:extLst>
      <p:ext uri="{BB962C8B-B14F-4D97-AF65-F5344CB8AC3E}">
        <p14:creationId xmlns:p14="http://schemas.microsoft.com/office/powerpoint/2010/main" val="7781617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4123D8-7A60-144B-9907-6728413CFA3F}" type="slidenum">
              <a:rPr lang="en-US" smtClean="0"/>
              <a:t>5</a:t>
            </a:fld>
            <a:endParaRPr lang="en-US"/>
          </a:p>
        </p:txBody>
      </p:sp>
    </p:spTree>
    <p:extLst>
      <p:ext uri="{BB962C8B-B14F-4D97-AF65-F5344CB8AC3E}">
        <p14:creationId xmlns:p14="http://schemas.microsoft.com/office/powerpoint/2010/main" val="13796034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4123D8-7A60-144B-9907-6728413CFA3F}" type="slidenum">
              <a:rPr lang="en-US" smtClean="0"/>
              <a:t>6</a:t>
            </a:fld>
            <a:endParaRPr lang="en-US"/>
          </a:p>
        </p:txBody>
      </p:sp>
    </p:spTree>
    <p:extLst>
      <p:ext uri="{BB962C8B-B14F-4D97-AF65-F5344CB8AC3E}">
        <p14:creationId xmlns:p14="http://schemas.microsoft.com/office/powerpoint/2010/main" val="36792786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4123D8-7A60-144B-9907-6728413CFA3F}" type="slidenum">
              <a:rPr lang="en-US" smtClean="0"/>
              <a:t>7</a:t>
            </a:fld>
            <a:endParaRPr lang="en-US"/>
          </a:p>
        </p:txBody>
      </p:sp>
    </p:spTree>
    <p:extLst>
      <p:ext uri="{BB962C8B-B14F-4D97-AF65-F5344CB8AC3E}">
        <p14:creationId xmlns:p14="http://schemas.microsoft.com/office/powerpoint/2010/main" val="1476005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Reminder about visiting campus - Submit return to work plans if new personnel will be returning to campus</a:t>
            </a:r>
          </a:p>
          <a:p>
            <a:r>
              <a:rPr lang="en-US" dirty="0"/>
              <a:t>Technology distribution continuing to happen through library with online sign-up</a:t>
            </a:r>
          </a:p>
          <a:p>
            <a:r>
              <a:rPr lang="en-US" dirty="0"/>
              <a:t>State Agencies clarifying when their essential personnel and personnel serving the public qualify for vaccine distribution in the state distribution plan</a:t>
            </a:r>
          </a:p>
          <a:p>
            <a:endParaRPr lang="en-US" dirty="0"/>
          </a:p>
        </p:txBody>
      </p:sp>
      <p:sp>
        <p:nvSpPr>
          <p:cNvPr id="4" name="Slide Number Placeholder 3"/>
          <p:cNvSpPr>
            <a:spLocks noGrp="1"/>
          </p:cNvSpPr>
          <p:nvPr>
            <p:ph type="sldNum" sz="quarter" idx="5"/>
          </p:nvPr>
        </p:nvSpPr>
        <p:spPr/>
        <p:txBody>
          <a:bodyPr/>
          <a:lstStyle/>
          <a:p>
            <a:fld id="{0E4123D8-7A60-144B-9907-6728413CFA3F}" type="slidenum">
              <a:rPr lang="en-US" smtClean="0"/>
              <a:t>9</a:t>
            </a:fld>
            <a:endParaRPr lang="en-US"/>
          </a:p>
        </p:txBody>
      </p:sp>
    </p:spTree>
    <p:extLst>
      <p:ext uri="{BB962C8B-B14F-4D97-AF65-F5344CB8AC3E}">
        <p14:creationId xmlns:p14="http://schemas.microsoft.com/office/powerpoint/2010/main" val="3143708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8069">
              <a:defRPr/>
            </a:pPr>
            <a:r>
              <a:rPr lang="en-US" dirty="0"/>
              <a:t>Governor’s budget released in December includes new investments to advance equity ($23M), job skills training ($10M) and expand high demand degree production ($4M).  It also includes a number of compensation-related reductions including cancellation of 2020 wage increases ($40M), furloughs ($66M), health insurance rate increases ($3.8M) and suspension of I-732 COLAS ($25M)</a:t>
            </a:r>
          </a:p>
          <a:p>
            <a:endParaRPr lang="en-US" dirty="0"/>
          </a:p>
        </p:txBody>
      </p:sp>
      <p:sp>
        <p:nvSpPr>
          <p:cNvPr id="4" name="Slide Number Placeholder 3"/>
          <p:cNvSpPr>
            <a:spLocks noGrp="1"/>
          </p:cNvSpPr>
          <p:nvPr>
            <p:ph type="sldNum" sz="quarter" idx="5"/>
          </p:nvPr>
        </p:nvSpPr>
        <p:spPr/>
        <p:txBody>
          <a:bodyPr/>
          <a:lstStyle/>
          <a:p>
            <a:fld id="{0E4123D8-7A60-144B-9907-6728413CFA3F}" type="slidenum">
              <a:rPr lang="en-US" smtClean="0"/>
              <a:t>10</a:t>
            </a:fld>
            <a:endParaRPr lang="en-US"/>
          </a:p>
        </p:txBody>
      </p:sp>
    </p:spTree>
    <p:extLst>
      <p:ext uri="{BB962C8B-B14F-4D97-AF65-F5344CB8AC3E}">
        <p14:creationId xmlns:p14="http://schemas.microsoft.com/office/powerpoint/2010/main" val="17257744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4123D8-7A60-144B-9907-6728413CFA3F}" type="slidenum">
              <a:rPr lang="en-US" smtClean="0"/>
              <a:t>15</a:t>
            </a:fld>
            <a:endParaRPr lang="en-US"/>
          </a:p>
        </p:txBody>
      </p:sp>
    </p:spTree>
    <p:extLst>
      <p:ext uri="{BB962C8B-B14F-4D97-AF65-F5344CB8AC3E}">
        <p14:creationId xmlns:p14="http://schemas.microsoft.com/office/powerpoint/2010/main" val="4058279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8" name="Title 1"/>
          <p:cNvSpPr>
            <a:spLocks noGrp="1"/>
          </p:cNvSpPr>
          <p:nvPr>
            <p:ph type="title"/>
          </p:nvPr>
        </p:nvSpPr>
        <p:spPr>
          <a:xfrm>
            <a:off x="457200" y="627329"/>
            <a:ext cx="8229600" cy="1733188"/>
          </a:xfrm>
        </p:spPr>
        <p:txBody>
          <a:bodyPr/>
          <a:lstStyle/>
          <a:p>
            <a:r>
              <a:rPr lang="en-US"/>
              <a:t>Click to edit Master title style</a:t>
            </a:r>
            <a:endParaRPr lang="en-US" dirty="0"/>
          </a:p>
        </p:txBody>
      </p:sp>
      <p:sp>
        <p:nvSpPr>
          <p:cNvPr id="9" name="Content Placeholder 2"/>
          <p:cNvSpPr>
            <a:spLocks noGrp="1"/>
          </p:cNvSpPr>
          <p:nvPr>
            <p:ph idx="1"/>
          </p:nvPr>
        </p:nvSpPr>
        <p:spPr>
          <a:xfrm>
            <a:off x="457200" y="1803935"/>
            <a:ext cx="8229600" cy="43036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02800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0225" y="1023577"/>
            <a:ext cx="8229600" cy="1068387"/>
          </a:xfrm>
        </p:spPr>
        <p:txBody>
          <a:bodyPr/>
          <a:lstStyle>
            <a:lvl1pPr>
              <a:defRPr/>
            </a:lvl1pPr>
          </a:lstStyle>
          <a:p>
            <a:r>
              <a:rPr lang="en-US"/>
              <a:t>Click to edit Master title style</a:t>
            </a:r>
            <a:endParaRPr lang="en-US" dirty="0"/>
          </a:p>
        </p:txBody>
      </p:sp>
      <p:sp>
        <p:nvSpPr>
          <p:cNvPr id="4" name="Content Placeholder 3"/>
          <p:cNvSpPr>
            <a:spLocks noGrp="1"/>
          </p:cNvSpPr>
          <p:nvPr>
            <p:ph sz="half" idx="2"/>
          </p:nvPr>
        </p:nvSpPr>
        <p:spPr>
          <a:xfrm>
            <a:off x="570706" y="2332181"/>
            <a:ext cx="4040188" cy="37939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758531" y="2332181"/>
            <a:ext cx="4041775" cy="37939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13B05D79-2669-7043-96FB-195196BE8624}" type="datetime1">
              <a:rPr lang="en-US" smtClean="0"/>
              <a:t>5/18/2021</a:t>
            </a:fld>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BB5B94E0-5E06-6D42-A41D-50D581B40900}" type="slidenum">
              <a:rPr lang="en-US" smtClean="0"/>
              <a:pPr>
                <a:defRPr/>
              </a:pPr>
              <a:t>‹#›</a:t>
            </a:fld>
            <a:endParaRPr lang="en-US"/>
          </a:p>
        </p:txBody>
      </p:sp>
      <p:sp>
        <p:nvSpPr>
          <p:cNvPr id="10" name="Footer Placeholder 4"/>
          <p:cNvSpPr>
            <a:spLocks noGrp="1"/>
          </p:cNvSpPr>
          <p:nvPr>
            <p:ph type="ftr" sz="quarter" idx="11"/>
          </p:nvPr>
        </p:nvSpPr>
        <p:spPr>
          <a:xfrm>
            <a:off x="3124200" y="6356350"/>
            <a:ext cx="2895600" cy="365125"/>
          </a:xfrm>
        </p:spPr>
        <p:txBody>
          <a:bodyPr/>
          <a:lstStyle>
            <a:lvl1pPr>
              <a:defRPr>
                <a:solidFill>
                  <a:srgbClr val="00719F"/>
                </a:solidFill>
              </a:defRPr>
            </a:lvl1pPr>
          </a:lstStyle>
          <a:p>
            <a:pPr>
              <a:defRPr/>
            </a:pPr>
            <a:r>
              <a:rPr lang="tr-TR" dirty="0"/>
              <a:t>seattlecentral.edu </a:t>
            </a:r>
            <a:endParaRPr lang="en-US" dirty="0"/>
          </a:p>
        </p:txBody>
      </p:sp>
    </p:spTree>
    <p:extLst>
      <p:ext uri="{BB962C8B-B14F-4D97-AF65-F5344CB8AC3E}">
        <p14:creationId xmlns:p14="http://schemas.microsoft.com/office/powerpoint/2010/main" val="760394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81363"/>
            <a:ext cx="3008313" cy="646545"/>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981364"/>
            <a:ext cx="5111750" cy="514479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778000"/>
            <a:ext cx="3008313" cy="4348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051DF16-5868-A046-B6A3-485162322937}" type="datetime1">
              <a:rPr lang="en-US" smtClean="0"/>
              <a:t>5/18/2021</a:t>
            </a:fld>
            <a:endParaRPr lang="en-US"/>
          </a:p>
        </p:txBody>
      </p:sp>
      <p:sp>
        <p:nvSpPr>
          <p:cNvPr id="6" name="Footer Placeholder 4"/>
          <p:cNvSpPr>
            <a:spLocks noGrp="1"/>
          </p:cNvSpPr>
          <p:nvPr>
            <p:ph type="ftr" sz="quarter" idx="11"/>
          </p:nvPr>
        </p:nvSpPr>
        <p:spPr/>
        <p:txBody>
          <a:bodyPr/>
          <a:lstStyle>
            <a:lvl1pPr>
              <a:defRPr>
                <a:solidFill>
                  <a:srgbClr val="00719F"/>
                </a:solidFill>
              </a:defRPr>
            </a:lvl1pPr>
          </a:lstStyle>
          <a:p>
            <a:pPr>
              <a:defRPr/>
            </a:pPr>
            <a:r>
              <a:rPr lang="tr-TR" dirty="0"/>
              <a:t>seattlecentral.edu </a:t>
            </a:r>
            <a:endParaRPr lang="en-US" dirty="0"/>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91DD8B14-AE1E-054C-8668-93D0F0400A18}" type="slidenum">
              <a:rPr lang="en-US" smtClean="0"/>
              <a:pPr>
                <a:defRPr/>
              </a:pPr>
              <a:t>‹#›</a:t>
            </a:fld>
            <a:endParaRPr lang="en-US"/>
          </a:p>
        </p:txBody>
      </p:sp>
    </p:spTree>
    <p:extLst>
      <p:ext uri="{BB962C8B-B14F-4D97-AF65-F5344CB8AC3E}">
        <p14:creationId xmlns:p14="http://schemas.microsoft.com/office/powerpoint/2010/main" val="40594024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842817"/>
            <a:ext cx="5486400" cy="3884757"/>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5EBFAE3-238E-F746-9D0D-3B2A8A6F8EBE}" type="datetime1">
              <a:rPr lang="en-US" smtClean="0"/>
              <a:t>5/18/2021</a:t>
            </a:fld>
            <a:endParaRPr lang="en-US"/>
          </a:p>
        </p:txBody>
      </p:sp>
      <p:sp>
        <p:nvSpPr>
          <p:cNvPr id="6" name="Footer Placeholder 4"/>
          <p:cNvSpPr>
            <a:spLocks noGrp="1"/>
          </p:cNvSpPr>
          <p:nvPr>
            <p:ph type="ftr" sz="quarter" idx="11"/>
          </p:nvPr>
        </p:nvSpPr>
        <p:spPr/>
        <p:txBody>
          <a:bodyPr/>
          <a:lstStyle>
            <a:lvl1pPr>
              <a:defRPr>
                <a:solidFill>
                  <a:srgbClr val="00719F"/>
                </a:solidFill>
              </a:defRPr>
            </a:lvl1pPr>
          </a:lstStyle>
          <a:p>
            <a:pPr>
              <a:defRPr/>
            </a:pPr>
            <a:r>
              <a:rPr lang="tr-TR" dirty="0"/>
              <a:t>seattlecentral.edu </a:t>
            </a:r>
            <a:endParaRPr lang="en-US" dirty="0"/>
          </a:p>
        </p:txBody>
      </p:sp>
    </p:spTree>
    <p:extLst>
      <p:ext uri="{BB962C8B-B14F-4D97-AF65-F5344CB8AC3E}">
        <p14:creationId xmlns:p14="http://schemas.microsoft.com/office/powerpoint/2010/main" val="1214909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sp>
        <p:nvSpPr>
          <p:cNvPr id="5" name="Line 24"/>
          <p:cNvSpPr>
            <a:spLocks noChangeShapeType="1"/>
          </p:cNvSpPr>
          <p:nvPr/>
        </p:nvSpPr>
        <p:spPr bwMode="auto">
          <a:xfrm>
            <a:off x="2106613" y="2551113"/>
            <a:ext cx="4903787" cy="0"/>
          </a:xfrm>
          <a:prstGeom prst="line">
            <a:avLst/>
          </a:prstGeom>
          <a:noFill/>
          <a:ln w="9525">
            <a:solidFill>
              <a:schemeClr val="bg1"/>
            </a:solidFill>
            <a:round/>
            <a:headEnd/>
            <a:tailEnd/>
          </a:ln>
        </p:spPr>
        <p:txBody>
          <a:bodyPr wrap="none" anchor="ctr"/>
          <a:lstStyle/>
          <a:p>
            <a:pPr eaLnBrk="0" hangingPunct="0">
              <a:defRPr/>
            </a:pPr>
            <a:endParaRPr lang="en-US">
              <a:ea typeface="ＭＳ Ｐゴシック" pitchFamily="1" charset="-128"/>
              <a:cs typeface="+mn-cs"/>
            </a:endParaRPr>
          </a:p>
        </p:txBody>
      </p:sp>
      <p:sp>
        <p:nvSpPr>
          <p:cNvPr id="9" name="Title 1"/>
          <p:cNvSpPr>
            <a:spLocks noGrp="1"/>
          </p:cNvSpPr>
          <p:nvPr>
            <p:ph type="title"/>
          </p:nvPr>
        </p:nvSpPr>
        <p:spPr>
          <a:xfrm>
            <a:off x="457200" y="627329"/>
            <a:ext cx="8229600" cy="1175226"/>
          </a:xfrm>
        </p:spPr>
        <p:txBody>
          <a:bodyPr/>
          <a:lstStyle/>
          <a:p>
            <a:r>
              <a:rPr lang="en-US"/>
              <a:t>Click to edit Master title style</a:t>
            </a:r>
            <a:endParaRPr lang="en-US" dirty="0"/>
          </a:p>
        </p:txBody>
      </p:sp>
      <p:sp>
        <p:nvSpPr>
          <p:cNvPr id="11" name="Content Placeholder 2"/>
          <p:cNvSpPr>
            <a:spLocks noGrp="1"/>
          </p:cNvSpPr>
          <p:nvPr>
            <p:ph idx="1"/>
          </p:nvPr>
        </p:nvSpPr>
        <p:spPr>
          <a:xfrm>
            <a:off x="457200" y="1803936"/>
            <a:ext cx="8229600" cy="29181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63537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4" name="Rectangle 52"/>
          <p:cNvSpPr>
            <a:spLocks noChangeArrowheads="1"/>
          </p:cNvSpPr>
          <p:nvPr userDrawn="1"/>
        </p:nvSpPr>
        <p:spPr bwMode="auto">
          <a:xfrm>
            <a:off x="0" y="0"/>
            <a:ext cx="9144000" cy="4648200"/>
          </a:xfrm>
          <a:prstGeom prst="rect">
            <a:avLst/>
          </a:prstGeom>
          <a:solidFill>
            <a:srgbClr val="005192"/>
          </a:solidFill>
          <a:ln w="9525">
            <a:noFill/>
            <a:miter lim="800000"/>
            <a:headEnd/>
            <a:tailEnd/>
          </a:ln>
        </p:spPr>
        <p:txBody>
          <a:bodyPr wrap="none" anchor="ctr"/>
          <a:lstStyle>
            <a:lvl1pPr eaLnBrk="0" hangingPunct="0">
              <a:defRPr sz="2400" i="1">
                <a:solidFill>
                  <a:schemeClr val="tx1"/>
                </a:solidFill>
                <a:latin typeface="Arial" charset="0"/>
                <a:ea typeface="ＭＳ Ｐゴシック" pitchFamily="34" charset="-128"/>
              </a:defRPr>
            </a:lvl1pPr>
            <a:lvl2pPr marL="742950" indent="-285750" eaLnBrk="0" hangingPunct="0">
              <a:defRPr sz="2400" i="1">
                <a:solidFill>
                  <a:schemeClr val="tx1"/>
                </a:solidFill>
                <a:latin typeface="Arial" charset="0"/>
                <a:ea typeface="ＭＳ Ｐゴシック" pitchFamily="34" charset="-128"/>
              </a:defRPr>
            </a:lvl2pPr>
            <a:lvl3pPr marL="1143000" indent="-228600" eaLnBrk="0" hangingPunct="0">
              <a:defRPr sz="2400" i="1">
                <a:solidFill>
                  <a:schemeClr val="tx1"/>
                </a:solidFill>
                <a:latin typeface="Arial" charset="0"/>
                <a:ea typeface="ＭＳ Ｐゴシック" pitchFamily="34" charset="-128"/>
              </a:defRPr>
            </a:lvl3pPr>
            <a:lvl4pPr marL="1600200" indent="-228600" eaLnBrk="0" hangingPunct="0">
              <a:defRPr sz="2400" i="1">
                <a:solidFill>
                  <a:schemeClr val="tx1"/>
                </a:solidFill>
                <a:latin typeface="Arial" charset="0"/>
                <a:ea typeface="ＭＳ Ｐゴシック" pitchFamily="34" charset="-128"/>
              </a:defRPr>
            </a:lvl4pPr>
            <a:lvl5pPr marL="2057400" indent="-228600" eaLnBrk="0" hangingPunct="0">
              <a:defRPr sz="2400" i="1">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i="1">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i="1">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i="1">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i="1">
                <a:solidFill>
                  <a:schemeClr val="tx1"/>
                </a:solidFill>
                <a:latin typeface="Arial" charset="0"/>
                <a:ea typeface="ＭＳ Ｐゴシック" pitchFamily="34" charset="-128"/>
              </a:defRPr>
            </a:lvl9pPr>
          </a:lstStyle>
          <a:p>
            <a:endParaRPr lang="en-US" altLang="en-US"/>
          </a:p>
        </p:txBody>
      </p:sp>
      <p:sp>
        <p:nvSpPr>
          <p:cNvPr id="6" name="Line 53"/>
          <p:cNvSpPr>
            <a:spLocks noChangeShapeType="1"/>
          </p:cNvSpPr>
          <p:nvPr/>
        </p:nvSpPr>
        <p:spPr bwMode="auto">
          <a:xfrm>
            <a:off x="0" y="4648200"/>
            <a:ext cx="9144000" cy="0"/>
          </a:xfrm>
          <a:prstGeom prst="line">
            <a:avLst/>
          </a:prstGeom>
          <a:noFill/>
          <a:ln w="47625">
            <a:solidFill>
              <a:schemeClr val="tx1"/>
            </a:solidFill>
            <a:round/>
            <a:headEnd/>
            <a:tailEnd/>
          </a:ln>
        </p:spPr>
        <p:txBody>
          <a:bodyPr wrap="none" anchor="ctr"/>
          <a:lstStyle/>
          <a:p>
            <a:pPr eaLnBrk="0" hangingPunct="0">
              <a:defRPr/>
            </a:pPr>
            <a:endParaRPr lang="en-US">
              <a:ea typeface="ＭＳ Ｐゴシック" pitchFamily="1" charset="-128"/>
              <a:cs typeface="+mn-cs"/>
            </a:endParaRPr>
          </a:p>
        </p:txBody>
      </p:sp>
      <p:sp>
        <p:nvSpPr>
          <p:cNvPr id="3075" name="Rectangle 3"/>
          <p:cNvSpPr>
            <a:spLocks noGrp="1" noChangeArrowheads="1"/>
          </p:cNvSpPr>
          <p:nvPr>
            <p:ph type="subTitle" idx="1"/>
          </p:nvPr>
        </p:nvSpPr>
        <p:spPr>
          <a:xfrm>
            <a:off x="457200" y="1763713"/>
            <a:ext cx="8226425" cy="508000"/>
          </a:xfrm>
        </p:spPr>
        <p:txBody>
          <a:bodyPr anchor="ctr"/>
          <a:lstStyle>
            <a:lvl1pPr marL="0" indent="0" algn="ctr">
              <a:buFontTx/>
              <a:buNone/>
              <a:defRPr b="0" i="0">
                <a:solidFill>
                  <a:schemeClr val="bg1"/>
                </a:solidFill>
                <a:latin typeface="Arial"/>
                <a:cs typeface="Arial"/>
              </a:defRPr>
            </a:lvl1pPr>
          </a:lstStyle>
          <a:p>
            <a:r>
              <a:rPr lang="en-US"/>
              <a:t>Click to edit Master subtitle style</a:t>
            </a:r>
            <a:endParaRPr lang="en-US" dirty="0"/>
          </a:p>
        </p:txBody>
      </p:sp>
      <p:sp>
        <p:nvSpPr>
          <p:cNvPr id="3091" name="Rectangle 19"/>
          <p:cNvSpPr>
            <a:spLocks noGrp="1" noChangeArrowheads="1"/>
          </p:cNvSpPr>
          <p:nvPr>
            <p:ph type="ctrTitle" sz="quarter"/>
          </p:nvPr>
        </p:nvSpPr>
        <p:spPr>
          <a:xfrm>
            <a:off x="455613" y="1014413"/>
            <a:ext cx="8226425" cy="776287"/>
          </a:xfrm>
        </p:spPr>
        <p:txBody>
          <a:bodyPr/>
          <a:lstStyle>
            <a:lvl1pPr algn="ctr">
              <a:defRPr sz="4200" b="1" i="0">
                <a:solidFill>
                  <a:schemeClr val="bg1"/>
                </a:solidFill>
                <a:latin typeface="Arial"/>
                <a:cs typeface="Arial"/>
              </a:defRPr>
            </a:lvl1pPr>
          </a:lstStyle>
          <a:p>
            <a:r>
              <a:rPr lang="en-US"/>
              <a:t>Click to edit Master title style</a:t>
            </a:r>
            <a:endParaRPr lang="en-US" dirty="0"/>
          </a:p>
        </p:txBody>
      </p:sp>
    </p:spTree>
    <p:extLst>
      <p:ext uri="{BB962C8B-B14F-4D97-AF65-F5344CB8AC3E}">
        <p14:creationId xmlns:p14="http://schemas.microsoft.com/office/powerpoint/2010/main" val="3970462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6_Title Slide">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457200" y="2017713"/>
            <a:ext cx="8226425" cy="508000"/>
          </a:xfrm>
        </p:spPr>
        <p:txBody>
          <a:bodyPr anchor="ctr"/>
          <a:lstStyle>
            <a:lvl1pPr marL="0" indent="0" algn="ctr">
              <a:buFontTx/>
              <a:buNone/>
              <a:defRPr b="0" i="0">
                <a:solidFill>
                  <a:srgbClr val="000000"/>
                </a:solidFill>
                <a:latin typeface="Arial"/>
                <a:cs typeface="Arial"/>
              </a:defRPr>
            </a:lvl1pPr>
          </a:lstStyle>
          <a:p>
            <a:r>
              <a:rPr lang="en-US"/>
              <a:t>Click to edit Master subtitle style</a:t>
            </a:r>
            <a:endParaRPr lang="en-US" dirty="0"/>
          </a:p>
        </p:txBody>
      </p:sp>
      <p:sp>
        <p:nvSpPr>
          <p:cNvPr id="3091" name="Rectangle 19"/>
          <p:cNvSpPr>
            <a:spLocks noGrp="1" noChangeArrowheads="1"/>
          </p:cNvSpPr>
          <p:nvPr>
            <p:ph type="ctrTitle" sz="quarter"/>
          </p:nvPr>
        </p:nvSpPr>
        <p:spPr>
          <a:xfrm>
            <a:off x="455613" y="1014413"/>
            <a:ext cx="8226425" cy="776287"/>
          </a:xfrm>
        </p:spPr>
        <p:txBody>
          <a:bodyPr/>
          <a:lstStyle>
            <a:lvl1pPr algn="ctr">
              <a:defRPr sz="4200" b="1" i="0">
                <a:solidFill>
                  <a:schemeClr val="tx1"/>
                </a:solidFill>
                <a:latin typeface="Arial"/>
                <a:cs typeface="Arial"/>
              </a:defRPr>
            </a:lvl1pPr>
          </a:lstStyle>
          <a:p>
            <a:r>
              <a:rPr lang="en-US"/>
              <a:t>Click to edit Master title style</a:t>
            </a:r>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68143" y="6302515"/>
            <a:ext cx="2318656" cy="368352"/>
          </a:xfrm>
          <a:prstGeom prst="rect">
            <a:avLst/>
          </a:prstGeom>
        </p:spPr>
      </p:pic>
    </p:spTree>
    <p:extLst>
      <p:ext uri="{BB962C8B-B14F-4D97-AF65-F5344CB8AC3E}">
        <p14:creationId xmlns:p14="http://schemas.microsoft.com/office/powerpoint/2010/main" val="1484539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3_Title Slide">
    <p:spTree>
      <p:nvGrpSpPr>
        <p:cNvPr id="1" name=""/>
        <p:cNvGrpSpPr/>
        <p:nvPr/>
      </p:nvGrpSpPr>
      <p:grpSpPr>
        <a:xfrm>
          <a:off x="0" y="0"/>
          <a:ext cx="0" cy="0"/>
          <a:chOff x="0" y="0"/>
          <a:chExt cx="0" cy="0"/>
        </a:xfrm>
      </p:grpSpPr>
      <p:sp>
        <p:nvSpPr>
          <p:cNvPr id="5" name="Line 24"/>
          <p:cNvSpPr>
            <a:spLocks noChangeShapeType="1"/>
          </p:cNvSpPr>
          <p:nvPr/>
        </p:nvSpPr>
        <p:spPr bwMode="auto">
          <a:xfrm>
            <a:off x="2106613" y="2551113"/>
            <a:ext cx="4903787" cy="0"/>
          </a:xfrm>
          <a:prstGeom prst="line">
            <a:avLst/>
          </a:prstGeom>
          <a:noFill/>
          <a:ln w="9525">
            <a:solidFill>
              <a:schemeClr val="bg1"/>
            </a:solidFill>
            <a:round/>
            <a:headEnd/>
            <a:tailEnd/>
          </a:ln>
        </p:spPr>
        <p:txBody>
          <a:bodyPr wrap="none" anchor="ctr"/>
          <a:lstStyle/>
          <a:p>
            <a:pPr eaLnBrk="0" hangingPunct="0">
              <a:defRPr/>
            </a:pPr>
            <a:endParaRPr lang="en-US">
              <a:ea typeface="ＭＳ Ｐゴシック" pitchFamily="1" charset="-128"/>
              <a:cs typeface="+mn-cs"/>
            </a:endParaRPr>
          </a:p>
        </p:txBody>
      </p:sp>
      <p:sp>
        <p:nvSpPr>
          <p:cNvPr id="7" name="Picture Placeholder 6"/>
          <p:cNvSpPr>
            <a:spLocks noGrp="1"/>
          </p:cNvSpPr>
          <p:nvPr>
            <p:ph type="pic" sz="quarter" idx="10"/>
          </p:nvPr>
        </p:nvSpPr>
        <p:spPr>
          <a:xfrm>
            <a:off x="0" y="1"/>
            <a:ext cx="9144000" cy="4733635"/>
          </a:xfrm>
        </p:spPr>
        <p:txBody>
          <a:bodyPr/>
          <a:lstStyle/>
          <a:p>
            <a:r>
              <a:rPr lang="en-US"/>
              <a:t>Drag picture to placeholder or click icon to add</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68143" y="6302515"/>
            <a:ext cx="2318656" cy="368352"/>
          </a:xfrm>
          <a:prstGeom prst="rect">
            <a:avLst/>
          </a:prstGeom>
        </p:spPr>
      </p:pic>
    </p:spTree>
    <p:extLst>
      <p:ext uri="{BB962C8B-B14F-4D97-AF65-F5344CB8AC3E}">
        <p14:creationId xmlns:p14="http://schemas.microsoft.com/office/powerpoint/2010/main" val="526799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C856D804-8CF6-EA41-B37C-AC92A27C33F5}" type="datetime1">
              <a:rPr lang="en-US" smtClean="0"/>
              <a:t>5/18/2021</a:t>
            </a:fld>
            <a:endParaRPr lang="en-US"/>
          </a:p>
        </p:txBody>
      </p:sp>
      <p:sp>
        <p:nvSpPr>
          <p:cNvPr id="5" name="Footer Placeholder 4"/>
          <p:cNvSpPr>
            <a:spLocks noGrp="1"/>
          </p:cNvSpPr>
          <p:nvPr>
            <p:ph type="ftr" sz="quarter" idx="11"/>
          </p:nvPr>
        </p:nvSpPr>
        <p:spPr/>
        <p:txBody>
          <a:bodyPr/>
          <a:lstStyle>
            <a:lvl1pPr>
              <a:defRPr>
                <a:solidFill>
                  <a:srgbClr val="00719F"/>
                </a:solidFill>
              </a:defRPr>
            </a:lvl1pPr>
          </a:lstStyle>
          <a:p>
            <a:pPr>
              <a:defRPr/>
            </a:pPr>
            <a:r>
              <a:rPr lang="tr-TR" dirty="0"/>
              <a:t>seattlecentral.edu</a:t>
            </a:r>
            <a:endParaRPr lang="en-US" dirty="0"/>
          </a:p>
        </p:txBody>
      </p:sp>
    </p:spTree>
    <p:extLst>
      <p:ext uri="{BB962C8B-B14F-4D97-AF65-F5344CB8AC3E}">
        <p14:creationId xmlns:p14="http://schemas.microsoft.com/office/powerpoint/2010/main" val="788444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57200" y="2228274"/>
            <a:ext cx="8229600" cy="38978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534FF888-CB1A-B549-80E1-2895DE766AE8}" type="datetime1">
              <a:rPr lang="en-US" smtClean="0"/>
              <a:t>5/18/2021</a:t>
            </a:fld>
            <a:endParaRPr lang="en-US"/>
          </a:p>
        </p:txBody>
      </p:sp>
    </p:spTree>
    <p:extLst>
      <p:ext uri="{BB962C8B-B14F-4D97-AF65-F5344CB8AC3E}">
        <p14:creationId xmlns:p14="http://schemas.microsoft.com/office/powerpoint/2010/main" val="425754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104900"/>
            <a:ext cx="77724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307989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2DCB506A-1C32-2A4D-8A12-CF0ABE7F8B83}" type="datetime1">
              <a:rPr lang="en-US" smtClean="0"/>
              <a:t>5/18/2021</a:t>
            </a:fld>
            <a:endParaRPr lang="en-US"/>
          </a:p>
        </p:txBody>
      </p:sp>
      <p:sp>
        <p:nvSpPr>
          <p:cNvPr id="5" name="Footer Placeholder 4"/>
          <p:cNvSpPr>
            <a:spLocks noGrp="1"/>
          </p:cNvSpPr>
          <p:nvPr>
            <p:ph type="ftr" sz="quarter" idx="11"/>
          </p:nvPr>
        </p:nvSpPr>
        <p:spPr/>
        <p:txBody>
          <a:bodyPr/>
          <a:lstStyle>
            <a:lvl1pPr marL="0" marR="0" indent="0" algn="ctr" defTabSz="457200" rtl="0" eaLnBrk="1" fontAlgn="auto" latinLnBrk="0" hangingPunct="1">
              <a:lnSpc>
                <a:spcPct val="100000"/>
              </a:lnSpc>
              <a:spcBef>
                <a:spcPts val="0"/>
              </a:spcBef>
              <a:spcAft>
                <a:spcPts val="0"/>
              </a:spcAft>
              <a:buClrTx/>
              <a:buSzTx/>
              <a:buFontTx/>
              <a:buNone/>
              <a:tabLst/>
              <a:defRPr>
                <a:solidFill>
                  <a:srgbClr val="00719F"/>
                </a:solidFill>
              </a:defRPr>
            </a:lvl1pPr>
          </a:lstStyle>
          <a:p>
            <a:pPr>
              <a:defRPr/>
            </a:pPr>
            <a:r>
              <a:rPr lang="tr-TR" dirty="0"/>
              <a:t>seattlecentral.edu</a:t>
            </a:r>
            <a:endParaRPr lang="en-US" dirty="0"/>
          </a:p>
        </p:txBody>
      </p:sp>
    </p:spTree>
    <p:extLst>
      <p:ext uri="{BB962C8B-B14F-4D97-AF65-F5344CB8AC3E}">
        <p14:creationId xmlns:p14="http://schemas.microsoft.com/office/powerpoint/2010/main" val="3944886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968500"/>
            <a:ext cx="4038600" cy="4157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968500"/>
            <a:ext cx="4038600" cy="4157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691A966F-2DBA-1E40-8270-1BB43D57B404}" type="datetime1">
              <a:rPr lang="en-US" smtClean="0"/>
              <a:t>5/18/2021</a:t>
            </a:fld>
            <a:endParaRPr lang="en-US" dirty="0"/>
          </a:p>
        </p:txBody>
      </p:sp>
      <p:sp>
        <p:nvSpPr>
          <p:cNvPr id="6" name="Footer Placeholder 4"/>
          <p:cNvSpPr>
            <a:spLocks noGrp="1"/>
          </p:cNvSpPr>
          <p:nvPr>
            <p:ph type="ftr" sz="quarter" idx="11"/>
          </p:nvPr>
        </p:nvSpPr>
        <p:spPr/>
        <p:txBody>
          <a:bodyPr/>
          <a:lstStyle>
            <a:lvl1pPr>
              <a:defRPr>
                <a:solidFill>
                  <a:srgbClr val="00719F"/>
                </a:solidFill>
              </a:defRPr>
            </a:lvl1pPr>
          </a:lstStyle>
          <a:p>
            <a:pPr>
              <a:defRPr/>
            </a:pPr>
            <a:r>
              <a:rPr lang="tr-TR" dirty="0"/>
              <a:t>seattlecentral.edu</a:t>
            </a:r>
            <a:endParaRPr lang="en-US" dirty="0"/>
          </a:p>
        </p:txBody>
      </p:sp>
    </p:spTree>
    <p:extLst>
      <p:ext uri="{BB962C8B-B14F-4D97-AF65-F5344CB8AC3E}">
        <p14:creationId xmlns:p14="http://schemas.microsoft.com/office/powerpoint/2010/main" val="1785265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900113"/>
            <a:ext cx="8229600" cy="1068387"/>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Headline Line One</a:t>
            </a:r>
            <a:br>
              <a:rPr lang="en-US" dirty="0"/>
            </a:br>
            <a:r>
              <a:rPr lang="en-US" dirty="0"/>
              <a:t>Headline Line Two</a:t>
            </a:r>
          </a:p>
        </p:txBody>
      </p:sp>
      <p:sp>
        <p:nvSpPr>
          <p:cNvPr id="1027" name="Text Placeholder 2"/>
          <p:cNvSpPr>
            <a:spLocks noGrp="1"/>
          </p:cNvSpPr>
          <p:nvPr>
            <p:ph type="body" idx="1"/>
          </p:nvPr>
        </p:nvSpPr>
        <p:spPr bwMode="auto">
          <a:xfrm>
            <a:off x="457200" y="3022600"/>
            <a:ext cx="8229600" cy="3103563"/>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Arial" panose="020B0604020202020204" pitchFamily="34" charset="0"/>
                <a:ea typeface="+mn-ea"/>
                <a:cs typeface="Arial" panose="020B0604020202020204" pitchFamily="34" charset="0"/>
              </a:defRPr>
            </a:lvl1pPr>
          </a:lstStyle>
          <a:p>
            <a:pPr>
              <a:defRPr/>
            </a:pPr>
            <a:fld id="{461E5336-C322-044E-89F1-F25E189CD8F3}" type="datetime1">
              <a:rPr lang="en-US" smtClean="0"/>
              <a:t>5/18/2021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b="1">
                <a:solidFill>
                  <a:schemeClr val="tx1">
                    <a:tint val="75000"/>
                  </a:schemeClr>
                </a:solidFill>
                <a:latin typeface="Arial" panose="020B0604020202020204" pitchFamily="34" charset="0"/>
                <a:ea typeface="+mn-ea"/>
                <a:cs typeface="Arial" panose="020B0604020202020204" pitchFamily="34" charset="0"/>
              </a:defRPr>
            </a:lvl1pPr>
          </a:lstStyle>
          <a:p>
            <a:r>
              <a:rPr lang="tr-TR" spc="50" dirty="0">
                <a:solidFill>
                  <a:srgbClr val="0071A1"/>
                </a:solidFill>
                <a:latin typeface="Arial"/>
              </a:rPr>
              <a:t>seattlecentral.edu </a:t>
            </a:r>
            <a:endParaRPr lang="en-US" spc="50" dirty="0">
              <a:solidFill>
                <a:srgbClr val="0071A1"/>
              </a:solidFill>
              <a:latin typeface="Arial"/>
            </a:endParaRPr>
          </a:p>
        </p:txBody>
      </p:sp>
      <p:sp>
        <p:nvSpPr>
          <p:cNvPr id="2" name="Rectangle 1">
            <a:extLst>
              <a:ext uri="{FF2B5EF4-FFF2-40B4-BE49-F238E27FC236}">
                <a16:creationId xmlns:a16="http://schemas.microsoft.com/office/drawing/2014/main" id="{489391CC-C0BA-704C-8A66-4F48F2809E1B}"/>
              </a:ext>
            </a:extLst>
          </p:cNvPr>
          <p:cNvSpPr/>
          <p:nvPr userDrawn="1"/>
        </p:nvSpPr>
        <p:spPr>
          <a:xfrm>
            <a:off x="0" y="0"/>
            <a:ext cx="9144000" cy="714373"/>
          </a:xfrm>
          <a:prstGeom prst="rect">
            <a:avLst/>
          </a:prstGeom>
          <a:solidFill>
            <a:srgbClr val="00519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 </a:t>
            </a:r>
          </a:p>
        </p:txBody>
      </p:sp>
      <p:pic>
        <p:nvPicPr>
          <p:cNvPr id="6" name="Picture 5">
            <a:extLst>
              <a:ext uri="{FF2B5EF4-FFF2-40B4-BE49-F238E27FC236}">
                <a16:creationId xmlns:a16="http://schemas.microsoft.com/office/drawing/2014/main" id="{C0068184-D20F-C945-95C3-2B7C421B1B94}"/>
              </a:ext>
            </a:extLst>
          </p:cNvPr>
          <p:cNvPicPr>
            <a:picLocks noChangeAspect="1"/>
          </p:cNvPicPr>
          <p:nvPr userDrawn="1"/>
        </p:nvPicPr>
        <p:blipFill>
          <a:blip r:embed="rId14"/>
          <a:stretch>
            <a:fillRect/>
          </a:stretch>
        </p:blipFill>
        <p:spPr>
          <a:xfrm>
            <a:off x="215900" y="156370"/>
            <a:ext cx="2374900" cy="419100"/>
          </a:xfrm>
          <a:prstGeom prst="rect">
            <a:avLst/>
          </a:prstGeom>
        </p:spPr>
      </p:pic>
    </p:spTree>
  </p:cSld>
  <p:clrMap bg1="lt1" tx1="dk1" bg2="lt2" tx2="dk2" accent1="accent1" accent2="accent2" accent3="accent3" accent4="accent4" accent5="accent5" accent6="accent6" hlink="hlink" folHlink="folHlink"/>
  <p:sldLayoutIdLst>
    <p:sldLayoutId id="2147483707" r:id="rId1"/>
    <p:sldLayoutId id="2147483690" r:id="rId2"/>
    <p:sldLayoutId id="2147483676" r:id="rId3"/>
    <p:sldLayoutId id="2147483706" r:id="rId4"/>
    <p:sldLayoutId id="2147483691" r:id="rId5"/>
    <p:sldLayoutId id="2147483678" r:id="rId6"/>
    <p:sldLayoutId id="2147483679" r:id="rId7"/>
    <p:sldLayoutId id="2147483680" r:id="rId8"/>
    <p:sldLayoutId id="2147483681" r:id="rId9"/>
    <p:sldLayoutId id="2147483682" r:id="rId10"/>
    <p:sldLayoutId id="2147483685" r:id="rId11"/>
    <p:sldLayoutId id="2147483686" r:id="rId12"/>
  </p:sldLayoutIdLst>
  <p:hf sldNum="0" hdr="0" dt="0"/>
  <p:txStyles>
    <p:titleStyle>
      <a:lvl1pPr algn="ctr" defTabSz="457200" rtl="0" eaLnBrk="1" fontAlgn="base" hangingPunct="1">
        <a:spcBef>
          <a:spcPct val="0"/>
        </a:spcBef>
        <a:spcAft>
          <a:spcPct val="0"/>
        </a:spcAft>
        <a:defRPr sz="3200" b="1" kern="1200">
          <a:solidFill>
            <a:schemeClr val="tx1"/>
          </a:solidFill>
          <a:latin typeface="Arial"/>
          <a:ea typeface="ＭＳ Ｐゴシック" charset="0"/>
          <a:cs typeface="Arial"/>
        </a:defRPr>
      </a:lvl1pPr>
      <a:lvl2pPr algn="ctr" defTabSz="457200" rtl="0" eaLnBrk="1" fontAlgn="base" hangingPunct="1">
        <a:spcBef>
          <a:spcPct val="0"/>
        </a:spcBef>
        <a:spcAft>
          <a:spcPct val="0"/>
        </a:spcAft>
        <a:defRPr sz="3200" b="1">
          <a:solidFill>
            <a:schemeClr val="tx1"/>
          </a:solidFill>
          <a:latin typeface="Arial" charset="0"/>
          <a:ea typeface="ＭＳ Ｐゴシック" charset="0"/>
        </a:defRPr>
      </a:lvl2pPr>
      <a:lvl3pPr algn="ctr" defTabSz="457200" rtl="0" eaLnBrk="1" fontAlgn="base" hangingPunct="1">
        <a:spcBef>
          <a:spcPct val="0"/>
        </a:spcBef>
        <a:spcAft>
          <a:spcPct val="0"/>
        </a:spcAft>
        <a:defRPr sz="3200" b="1">
          <a:solidFill>
            <a:schemeClr val="tx1"/>
          </a:solidFill>
          <a:latin typeface="Arial" charset="0"/>
          <a:ea typeface="ＭＳ Ｐゴシック" charset="0"/>
        </a:defRPr>
      </a:lvl3pPr>
      <a:lvl4pPr algn="ctr" defTabSz="457200" rtl="0" eaLnBrk="1" fontAlgn="base" hangingPunct="1">
        <a:spcBef>
          <a:spcPct val="0"/>
        </a:spcBef>
        <a:spcAft>
          <a:spcPct val="0"/>
        </a:spcAft>
        <a:defRPr sz="3200" b="1">
          <a:solidFill>
            <a:schemeClr val="tx1"/>
          </a:solidFill>
          <a:latin typeface="Arial" charset="0"/>
          <a:ea typeface="ＭＳ Ｐゴシック" charset="0"/>
        </a:defRPr>
      </a:lvl4pPr>
      <a:lvl5pPr algn="ctr" defTabSz="457200" rtl="0" eaLnBrk="1" fontAlgn="base" hangingPunct="1">
        <a:spcBef>
          <a:spcPct val="0"/>
        </a:spcBef>
        <a:spcAft>
          <a:spcPct val="0"/>
        </a:spcAft>
        <a:defRPr sz="3200" b="1">
          <a:solidFill>
            <a:schemeClr val="tx1"/>
          </a:solidFill>
          <a:latin typeface="Arial" charset="0"/>
          <a:ea typeface="ＭＳ Ｐゴシック" charset="0"/>
        </a:defRPr>
      </a:lvl5pPr>
      <a:lvl6pPr marL="457200" algn="ctr" defTabSz="457200" rtl="0" eaLnBrk="1" fontAlgn="base" hangingPunct="1">
        <a:spcBef>
          <a:spcPct val="0"/>
        </a:spcBef>
        <a:spcAft>
          <a:spcPct val="0"/>
        </a:spcAft>
        <a:defRPr sz="3200" b="1">
          <a:solidFill>
            <a:schemeClr val="tx1"/>
          </a:solidFill>
          <a:latin typeface="Arial" charset="0"/>
          <a:ea typeface="ＭＳ Ｐゴシック" charset="0"/>
        </a:defRPr>
      </a:lvl6pPr>
      <a:lvl7pPr marL="914400" algn="ctr" defTabSz="457200" rtl="0" eaLnBrk="1" fontAlgn="base" hangingPunct="1">
        <a:spcBef>
          <a:spcPct val="0"/>
        </a:spcBef>
        <a:spcAft>
          <a:spcPct val="0"/>
        </a:spcAft>
        <a:defRPr sz="3200" b="1">
          <a:solidFill>
            <a:schemeClr val="tx1"/>
          </a:solidFill>
          <a:latin typeface="Arial" charset="0"/>
          <a:ea typeface="ＭＳ Ｐゴシック" charset="0"/>
        </a:defRPr>
      </a:lvl7pPr>
      <a:lvl8pPr marL="1371600" algn="ctr" defTabSz="457200" rtl="0" eaLnBrk="1" fontAlgn="base" hangingPunct="1">
        <a:spcBef>
          <a:spcPct val="0"/>
        </a:spcBef>
        <a:spcAft>
          <a:spcPct val="0"/>
        </a:spcAft>
        <a:defRPr sz="3200" b="1">
          <a:solidFill>
            <a:schemeClr val="tx1"/>
          </a:solidFill>
          <a:latin typeface="Arial" charset="0"/>
          <a:ea typeface="ＭＳ Ｐゴシック" charset="0"/>
        </a:defRPr>
      </a:lvl8pPr>
      <a:lvl9pPr marL="1828800" algn="ctr" defTabSz="457200" rtl="0" eaLnBrk="1" fontAlgn="base" hangingPunct="1">
        <a:spcBef>
          <a:spcPct val="0"/>
        </a:spcBef>
        <a:spcAft>
          <a:spcPct val="0"/>
        </a:spcAft>
        <a:defRPr sz="3200" b="1">
          <a:solidFill>
            <a:schemeClr val="tx1"/>
          </a:solidFill>
          <a:latin typeface="Arial" charset="0"/>
          <a:ea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2400" kern="1200">
          <a:solidFill>
            <a:schemeClr val="tx1"/>
          </a:solidFill>
          <a:latin typeface="Arial"/>
          <a:ea typeface="ＭＳ Ｐゴシック" charset="0"/>
          <a:cs typeface="Arial"/>
        </a:defRPr>
      </a:lvl1pPr>
      <a:lvl2pPr marL="742950" indent="-285750" algn="l" defTabSz="457200" rtl="0" eaLnBrk="1" fontAlgn="base" hangingPunct="1">
        <a:spcBef>
          <a:spcPct val="20000"/>
        </a:spcBef>
        <a:spcAft>
          <a:spcPct val="0"/>
        </a:spcAft>
        <a:buFont typeface="Arial" charset="0"/>
        <a:buChar char="–"/>
        <a:defRPr sz="2400" kern="1200">
          <a:solidFill>
            <a:schemeClr val="tx1"/>
          </a:solidFill>
          <a:latin typeface="Arial"/>
          <a:ea typeface="ＭＳ Ｐゴシック" charset="0"/>
          <a:cs typeface="Arial"/>
        </a:defRPr>
      </a:lvl2pPr>
      <a:lvl3pPr marL="1143000" indent="-228600" algn="l" defTabSz="457200" rtl="0" eaLnBrk="1" fontAlgn="base" hangingPunct="1">
        <a:spcBef>
          <a:spcPct val="20000"/>
        </a:spcBef>
        <a:spcAft>
          <a:spcPct val="0"/>
        </a:spcAft>
        <a:buFont typeface="Arial" charset="0"/>
        <a:buChar char="•"/>
        <a:defRPr kern="1200">
          <a:solidFill>
            <a:schemeClr val="tx1"/>
          </a:solidFill>
          <a:latin typeface="Arial"/>
          <a:ea typeface="ＭＳ Ｐゴシック" charset="0"/>
          <a:cs typeface="Arial"/>
        </a:defRPr>
      </a:lvl3pPr>
      <a:lvl4pPr marL="1600200" indent="-228600" algn="l" defTabSz="457200" rtl="0" eaLnBrk="1" fontAlgn="base" hangingPunct="1">
        <a:spcBef>
          <a:spcPct val="20000"/>
        </a:spcBef>
        <a:spcAft>
          <a:spcPct val="0"/>
        </a:spcAft>
        <a:buFont typeface="Arial" charset="0"/>
        <a:buChar char="–"/>
        <a:defRPr sz="1400" kern="1200">
          <a:solidFill>
            <a:schemeClr val="tx1"/>
          </a:solidFill>
          <a:latin typeface="Arial"/>
          <a:ea typeface="ＭＳ Ｐゴシック" charset="0"/>
          <a:cs typeface="Arial"/>
        </a:defRPr>
      </a:lvl4pPr>
      <a:lvl5pPr marL="2057400" indent="-228600" algn="l" defTabSz="457200" rtl="0" eaLnBrk="1" fontAlgn="base" hangingPunct="1">
        <a:spcBef>
          <a:spcPct val="20000"/>
        </a:spcBef>
        <a:spcAft>
          <a:spcPct val="0"/>
        </a:spcAft>
        <a:buFont typeface="Arial" charset="0"/>
        <a:buChar char="»"/>
        <a:defRPr sz="1000" kern="1200">
          <a:solidFill>
            <a:schemeClr val="tx1"/>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www.flickr.com/photos/javacolleen/7040565175/" TargetMode="External"/><Relationship Id="rId2" Type="http://schemas.openxmlformats.org/officeDocument/2006/relationships/image" Target="../media/image7.jpeg"/><Relationship Id="rId1" Type="http://schemas.openxmlformats.org/officeDocument/2006/relationships/slideLayout" Target="../slideLayouts/slideLayout6.xml"/><Relationship Id="rId5" Type="http://schemas.openxmlformats.org/officeDocument/2006/relationships/hyperlink" Target="https://creativecommons.org/licenses/by-nc-nd/3.0/" TargetMode="External"/><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sz="quarter"/>
          </p:nvPr>
        </p:nvSpPr>
        <p:spPr>
          <a:xfrm>
            <a:off x="409458" y="2139206"/>
            <a:ext cx="8499158" cy="776287"/>
          </a:xfrm>
        </p:spPr>
        <p:txBody>
          <a:bodyPr/>
          <a:lstStyle/>
          <a:p>
            <a:r>
              <a:rPr lang="en-US" sz="4400" dirty="0"/>
              <a:t>May 2021</a:t>
            </a:r>
            <a:br>
              <a:rPr lang="en-US" sz="4400" dirty="0"/>
            </a:br>
            <a:r>
              <a:rPr lang="en-US" sz="4400" dirty="0"/>
              <a:t>Town Hall Meeting </a:t>
            </a:r>
            <a:br>
              <a:rPr lang="en-US" sz="4400" dirty="0"/>
            </a:br>
            <a:endParaRPr lang="en-US" dirty="0"/>
          </a:p>
        </p:txBody>
      </p:sp>
      <p:sp>
        <p:nvSpPr>
          <p:cNvPr id="4" name="TextBox 3"/>
          <p:cNvSpPr txBox="1"/>
          <p:nvPr/>
        </p:nvSpPr>
        <p:spPr>
          <a:xfrm>
            <a:off x="622997" y="5466303"/>
            <a:ext cx="4374005"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May 18, 2021</a:t>
            </a:r>
          </a:p>
        </p:txBody>
      </p:sp>
      <p:pic>
        <p:nvPicPr>
          <p:cNvPr id="5" name="Picture 4">
            <a:extLst>
              <a:ext uri="{FF2B5EF4-FFF2-40B4-BE49-F238E27FC236}">
                <a16:creationId xmlns:a16="http://schemas.microsoft.com/office/drawing/2014/main" id="{6EB93589-B2D1-4449-9DCC-EF84C6614326}"/>
              </a:ext>
            </a:extLst>
          </p:cNvPr>
          <p:cNvPicPr>
            <a:picLocks noChangeAspect="1"/>
          </p:cNvPicPr>
          <p:nvPr/>
        </p:nvPicPr>
        <p:blipFill>
          <a:blip r:embed="rId3"/>
          <a:stretch>
            <a:fillRect/>
          </a:stretch>
        </p:blipFill>
        <p:spPr>
          <a:xfrm>
            <a:off x="6737941" y="6126359"/>
            <a:ext cx="2170675" cy="383060"/>
          </a:xfrm>
          <a:prstGeom prst="rect">
            <a:avLst/>
          </a:prstGeom>
        </p:spPr>
      </p:pic>
    </p:spTree>
    <p:extLst>
      <p:ext uri="{BB962C8B-B14F-4D97-AF65-F5344CB8AC3E}">
        <p14:creationId xmlns:p14="http://schemas.microsoft.com/office/powerpoint/2010/main" val="4171744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4C79F-BB13-4817-BB27-48FE77187350}"/>
              </a:ext>
            </a:extLst>
          </p:cNvPr>
          <p:cNvSpPr>
            <a:spLocks noGrp="1"/>
          </p:cNvSpPr>
          <p:nvPr>
            <p:ph type="title"/>
          </p:nvPr>
        </p:nvSpPr>
        <p:spPr>
          <a:xfrm>
            <a:off x="457200" y="719809"/>
            <a:ext cx="8229600" cy="587397"/>
          </a:xfrm>
        </p:spPr>
        <p:txBody>
          <a:bodyPr/>
          <a:lstStyle/>
          <a:p>
            <a:r>
              <a:rPr lang="en-US" dirty="0"/>
              <a:t>Budget &amp; Legislative Priorities </a:t>
            </a:r>
          </a:p>
        </p:txBody>
      </p:sp>
      <p:sp>
        <p:nvSpPr>
          <p:cNvPr id="3" name="Content Placeholder 2">
            <a:extLst>
              <a:ext uri="{FF2B5EF4-FFF2-40B4-BE49-F238E27FC236}">
                <a16:creationId xmlns:a16="http://schemas.microsoft.com/office/drawing/2014/main" id="{3A1B59C8-DD63-4EC1-BCA8-B5C5EB038671}"/>
              </a:ext>
            </a:extLst>
          </p:cNvPr>
          <p:cNvSpPr>
            <a:spLocks noGrp="1"/>
          </p:cNvSpPr>
          <p:nvPr>
            <p:ph idx="1"/>
          </p:nvPr>
        </p:nvSpPr>
        <p:spPr>
          <a:xfrm>
            <a:off x="302653" y="1357424"/>
            <a:ext cx="8603087" cy="5172163"/>
          </a:xfrm>
        </p:spPr>
        <p:txBody>
          <a:bodyPr/>
          <a:lstStyle/>
          <a:p>
            <a:pPr>
              <a:spcAft>
                <a:spcPts val="600"/>
              </a:spcAft>
            </a:pPr>
            <a:r>
              <a:rPr lang="en-US" sz="2000" dirty="0"/>
              <a:t>Legislative session ended with better than expected budget for higher education</a:t>
            </a:r>
          </a:p>
          <a:p>
            <a:pPr>
              <a:spcAft>
                <a:spcPts val="600"/>
              </a:spcAft>
            </a:pPr>
            <a:r>
              <a:rPr lang="en-US" sz="2000" dirty="0"/>
              <a:t>Compensation still an issue, with no COLAs except for I-732 (faculty and classified staff at technical colleges), those given in FY20-21 for exempt staff rescinded</a:t>
            </a:r>
          </a:p>
          <a:p>
            <a:pPr>
              <a:spcAft>
                <a:spcPts val="600"/>
              </a:spcAft>
            </a:pPr>
            <a:r>
              <a:rPr lang="en-US" sz="2000" dirty="0"/>
              <a:t>New money for Guided Pathways, worker retraining in high demand fields</a:t>
            </a:r>
          </a:p>
          <a:p>
            <a:pPr>
              <a:spcAft>
                <a:spcPts val="600"/>
              </a:spcAft>
            </a:pPr>
            <a:r>
              <a:rPr lang="en-US" sz="2000" dirty="0"/>
              <a:t>Community and technical colleges have been given authority to offer computer science bachelors degree </a:t>
            </a:r>
          </a:p>
          <a:p>
            <a:pPr>
              <a:spcAft>
                <a:spcPts val="600"/>
              </a:spcAft>
            </a:pPr>
            <a:r>
              <a:rPr lang="en-US" sz="2000" dirty="0"/>
              <a:t>Reminder that International, Running Start and general enrollment are all down so even with better state budget, we still have a deficit</a:t>
            </a:r>
          </a:p>
          <a:p>
            <a:pPr>
              <a:spcAft>
                <a:spcPts val="600"/>
              </a:spcAft>
            </a:pPr>
            <a:r>
              <a:rPr lang="en-US" sz="2000" dirty="0"/>
              <a:t>One time funding (stimulus) are keeping us from having to make additional cuts this year, but we will be submitting a three year plan to the board on how we plan to address the deficit, included 2-3% reduction in FY21-22</a:t>
            </a:r>
          </a:p>
          <a:p>
            <a:pPr>
              <a:spcAft>
                <a:spcPts val="600"/>
              </a:spcAft>
            </a:pPr>
            <a:endParaRPr lang="en-US" sz="2000" dirty="0"/>
          </a:p>
        </p:txBody>
      </p:sp>
    </p:spTree>
    <p:extLst>
      <p:ext uri="{BB962C8B-B14F-4D97-AF65-F5344CB8AC3E}">
        <p14:creationId xmlns:p14="http://schemas.microsoft.com/office/powerpoint/2010/main" val="2956827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picture containing building, outdoor&#10;&#10;Description automatically generated">
            <a:extLst>
              <a:ext uri="{FF2B5EF4-FFF2-40B4-BE49-F238E27FC236}">
                <a16:creationId xmlns:a16="http://schemas.microsoft.com/office/drawing/2014/main" id="{54CB6A20-311A-4E04-AFDC-55FDD02CCCFE}"/>
              </a:ext>
            </a:extLst>
          </p:cNvPr>
          <p:cNvPicPr>
            <a:picLocks noChangeAspect="1"/>
          </p:cNvPicPr>
          <p:nvPr/>
        </p:nvPicPr>
        <p:blipFill rotWithShape="1">
          <a:blip r:embed="rId2">
            <a:extLst>
              <a:ext uri="{837473B0-CC2E-450A-ABE3-18F120FF3D39}">
                <a1611:picAttrSrcUrl xmlns:a1611="http://schemas.microsoft.com/office/drawing/2016/11/main" xmlns="" r:id="rId3"/>
              </a:ext>
            </a:extLst>
          </a:blip>
          <a:srcRect t="19097" r="-1" b="5901"/>
          <a:stretch/>
        </p:blipFill>
        <p:spPr>
          <a:xfrm>
            <a:off x="1" y="857249"/>
            <a:ext cx="9143771" cy="5143500"/>
          </a:xfrm>
          <a:prstGeom prst="rect">
            <a:avLst/>
          </a:prstGeom>
        </p:spPr>
      </p:pic>
      <p:sp>
        <p:nvSpPr>
          <p:cNvPr id="2" name="Title 1"/>
          <p:cNvSpPr>
            <a:spLocks noGrp="1"/>
          </p:cNvSpPr>
          <p:nvPr>
            <p:ph type="ctrTitle"/>
          </p:nvPr>
        </p:nvSpPr>
        <p:spPr>
          <a:xfrm>
            <a:off x="438151" y="3344374"/>
            <a:ext cx="2559050" cy="1348277"/>
          </a:xfrm>
        </p:spPr>
        <p:txBody>
          <a:bodyPr>
            <a:normAutofit/>
          </a:bodyPr>
          <a:lstStyle/>
          <a:p>
            <a:r>
              <a:rPr lang="en-US">
                <a:solidFill>
                  <a:srgbClr val="FFFFFF"/>
                </a:solidFill>
              </a:rPr>
              <a:t>Guided Pathways </a:t>
            </a:r>
          </a:p>
        </p:txBody>
      </p:sp>
      <p:sp>
        <p:nvSpPr>
          <p:cNvPr id="3" name="Subtitle 2"/>
          <p:cNvSpPr>
            <a:spLocks noGrp="1"/>
          </p:cNvSpPr>
          <p:nvPr>
            <p:ph type="subTitle" idx="1"/>
          </p:nvPr>
        </p:nvSpPr>
        <p:spPr>
          <a:xfrm>
            <a:off x="438151" y="4716385"/>
            <a:ext cx="2559050" cy="554115"/>
          </a:xfrm>
        </p:spPr>
        <p:txBody>
          <a:bodyPr>
            <a:normAutofit/>
          </a:bodyPr>
          <a:lstStyle/>
          <a:p>
            <a:r>
              <a:rPr lang="en-US" dirty="0">
                <a:solidFill>
                  <a:srgbClr val="FFFFFF">
                    <a:alpha val="75000"/>
                  </a:srgbClr>
                </a:solidFill>
              </a:rPr>
              <a:t>May 2021</a:t>
            </a:r>
          </a:p>
        </p:txBody>
      </p:sp>
      <p:pic>
        <p:nvPicPr>
          <p:cNvPr id="16" name="Picture 15" descr="Forest road with vanishing point">
            <a:extLst>
              <a:ext uri="{FF2B5EF4-FFF2-40B4-BE49-F238E27FC236}">
                <a16:creationId xmlns:a16="http://schemas.microsoft.com/office/drawing/2014/main" id="{AED06480-44BF-422E-BB89-200EE481BB2F}"/>
              </a:ext>
            </a:extLst>
          </p:cNvPr>
          <p:cNvPicPr>
            <a:picLocks noChangeAspect="1"/>
          </p:cNvPicPr>
          <p:nvPr/>
        </p:nvPicPr>
        <p:blipFill rotWithShape="1">
          <a:blip r:embed="rId4"/>
          <a:srcRect r="-5" b="9684"/>
          <a:stretch/>
        </p:blipFill>
        <p:spPr>
          <a:xfrm>
            <a:off x="399348" y="1405558"/>
            <a:ext cx="2636822" cy="1589567"/>
          </a:xfrm>
          <a:prstGeom prst="rect">
            <a:avLst/>
          </a:prstGeom>
        </p:spPr>
      </p:pic>
      <p:sp>
        <p:nvSpPr>
          <p:cNvPr id="5" name="TextBox 4">
            <a:extLst>
              <a:ext uri="{FF2B5EF4-FFF2-40B4-BE49-F238E27FC236}">
                <a16:creationId xmlns:a16="http://schemas.microsoft.com/office/drawing/2014/main" id="{99095400-5EEF-473F-B534-C72E7028E19C}"/>
              </a:ext>
            </a:extLst>
          </p:cNvPr>
          <p:cNvSpPr txBox="1"/>
          <p:nvPr/>
        </p:nvSpPr>
        <p:spPr>
          <a:xfrm>
            <a:off x="7251907" y="5850708"/>
            <a:ext cx="1891865" cy="173124"/>
          </a:xfrm>
          <a:prstGeom prst="rect">
            <a:avLst/>
          </a:prstGeom>
          <a:solidFill>
            <a:srgbClr val="000000"/>
          </a:solidFill>
        </p:spPr>
        <p:txBody>
          <a:bodyPr wrap="none">
            <a:spAutoFit/>
          </a:bodyPr>
          <a:lstStyle/>
          <a:p>
            <a:pPr algn="r">
              <a:spcAft>
                <a:spcPts val="450"/>
              </a:spcAft>
            </a:pPr>
            <a:r>
              <a:rPr lang="en-US" sz="525">
                <a:solidFill>
                  <a:srgbClr val="FFFFFF"/>
                </a:solidFill>
                <a:hlinkClick r:id="rId3">
                  <a:extLst>
                    <a:ext uri="{A12FA001-AC4F-418D-AE19-62706E023703}">
                      <ahyp:hlinkClr xmlns:ahyp="http://schemas.microsoft.com/office/drawing/2018/hyperlinkcolor" xmlns="" val="tx"/>
                    </a:ext>
                  </a:extLst>
                </a:hlinkClick>
              </a:rPr>
              <a:t>This Photo</a:t>
            </a:r>
            <a:r>
              <a:rPr lang="en-US" sz="525">
                <a:solidFill>
                  <a:srgbClr val="FFFFFF"/>
                </a:solidFill>
              </a:rPr>
              <a:t> by Unknown author is licensed under </a:t>
            </a:r>
            <a:r>
              <a:rPr lang="en-US" sz="525">
                <a:solidFill>
                  <a:srgbClr val="FFFFFF"/>
                </a:solidFill>
                <a:hlinkClick r:id="rId5">
                  <a:extLst>
                    <a:ext uri="{A12FA001-AC4F-418D-AE19-62706E023703}">
                      <ahyp:hlinkClr xmlns:ahyp="http://schemas.microsoft.com/office/drawing/2018/hyperlinkcolor" xmlns="" val="tx"/>
                    </a:ext>
                  </a:extLst>
                </a:hlinkClick>
              </a:rPr>
              <a:t>CC BY-NC-ND</a:t>
            </a:r>
            <a:r>
              <a:rPr lang="en-US" sz="525">
                <a:solidFill>
                  <a:srgbClr val="FFFFFF"/>
                </a:solidFill>
              </a:rPr>
              <a:t>.</a:t>
            </a:r>
          </a:p>
        </p:txBody>
      </p:sp>
    </p:spTree>
    <p:extLst>
      <p:ext uri="{BB962C8B-B14F-4D97-AF65-F5344CB8AC3E}">
        <p14:creationId xmlns:p14="http://schemas.microsoft.com/office/powerpoint/2010/main" val="323206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a:extLst>
              <a:ext uri="{FF2B5EF4-FFF2-40B4-BE49-F238E27FC236}">
                <a16:creationId xmlns:a16="http://schemas.microsoft.com/office/drawing/2014/main" id="{69F04202-7942-4DD6-81EC-6A2DF42D515F}"/>
              </a:ext>
            </a:extLst>
          </p:cNvPr>
          <p:cNvPicPr>
            <a:picLocks noGrp="1" noChangeAspect="1"/>
          </p:cNvPicPr>
          <p:nvPr>
            <p:ph idx="1"/>
          </p:nvPr>
        </p:nvPicPr>
        <p:blipFill>
          <a:blip r:embed="rId2"/>
          <a:stretch>
            <a:fillRect/>
          </a:stretch>
        </p:blipFill>
        <p:spPr>
          <a:xfrm>
            <a:off x="1333009" y="1339850"/>
            <a:ext cx="6477983" cy="4178300"/>
          </a:xfrm>
          <a:prstGeom prst="rect">
            <a:avLst/>
          </a:prstGeom>
        </p:spPr>
      </p:pic>
      <p:sp>
        <p:nvSpPr>
          <p:cNvPr id="5" name="Content Placeholder 2">
            <a:extLst>
              <a:ext uri="{FF2B5EF4-FFF2-40B4-BE49-F238E27FC236}">
                <a16:creationId xmlns:a16="http://schemas.microsoft.com/office/drawing/2014/main" id="{CBD56D84-F100-44D5-8481-969AEDC098FF}"/>
              </a:ext>
            </a:extLst>
          </p:cNvPr>
          <p:cNvSpPr>
            <a:spLocks noGrp="1"/>
          </p:cNvSpPr>
          <p:nvPr/>
        </p:nvSpPr>
        <p:spPr>
          <a:xfrm>
            <a:off x="628650" y="1019257"/>
            <a:ext cx="7886700" cy="4470716"/>
          </a:xfrm>
          <a:prstGeom prst="rect">
            <a:avLst/>
          </a:prstGeom>
        </p:spPr>
        <p:txBody>
          <a:bodyPr vert="horz" lIns="68580" tIns="34290" rIns="68580" bIns="3429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450"/>
              </a:spcAft>
              <a:buNone/>
            </a:pPr>
            <a:endParaRPr lang="en-US" sz="2100">
              <a:ea typeface="+mn-lt"/>
              <a:cs typeface="+mn-lt"/>
            </a:endParaRPr>
          </a:p>
          <a:p>
            <a:pPr marL="0" indent="0">
              <a:lnSpc>
                <a:spcPct val="100000"/>
              </a:lnSpc>
              <a:spcBef>
                <a:spcPts val="0"/>
              </a:spcBef>
              <a:spcAft>
                <a:spcPts val="450"/>
              </a:spcAft>
              <a:buNone/>
            </a:pPr>
            <a:endParaRPr lang="en-US" sz="2100">
              <a:ea typeface="+mn-lt"/>
              <a:cs typeface="+mn-lt"/>
            </a:endParaRPr>
          </a:p>
          <a:p>
            <a:pPr marL="214313" indent="-214313">
              <a:lnSpc>
                <a:spcPct val="100000"/>
              </a:lnSpc>
              <a:spcBef>
                <a:spcPts val="0"/>
              </a:spcBef>
              <a:spcAft>
                <a:spcPts val="450"/>
              </a:spcAft>
              <a:buFont typeface="Arial,Sans-Serif" panose="020B0604020202020204" pitchFamily="34" charset="0"/>
            </a:pPr>
            <a:endParaRPr lang="en-US" sz="2100">
              <a:cs typeface="Calibri"/>
            </a:endParaRPr>
          </a:p>
        </p:txBody>
      </p:sp>
    </p:spTree>
    <p:extLst>
      <p:ext uri="{BB962C8B-B14F-4D97-AF65-F5344CB8AC3E}">
        <p14:creationId xmlns:p14="http://schemas.microsoft.com/office/powerpoint/2010/main" val="35590209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4B4DA-455B-4D4C-8B24-CF85AF9448A1}"/>
              </a:ext>
            </a:extLst>
          </p:cNvPr>
          <p:cNvSpPr>
            <a:spLocks noGrp="1"/>
          </p:cNvSpPr>
          <p:nvPr>
            <p:ph type="title"/>
          </p:nvPr>
        </p:nvSpPr>
        <p:spPr>
          <a:xfrm>
            <a:off x="457200" y="900114"/>
            <a:ext cx="8229600" cy="780580"/>
          </a:xfrm>
        </p:spPr>
        <p:txBody>
          <a:bodyPr/>
          <a:lstStyle/>
          <a:p>
            <a:r>
              <a:rPr lang="en-US" dirty="0"/>
              <a:t>Planning for 2021-22</a:t>
            </a:r>
          </a:p>
        </p:txBody>
      </p:sp>
      <p:sp>
        <p:nvSpPr>
          <p:cNvPr id="3" name="Content Placeholder 2">
            <a:extLst>
              <a:ext uri="{FF2B5EF4-FFF2-40B4-BE49-F238E27FC236}">
                <a16:creationId xmlns:a16="http://schemas.microsoft.com/office/drawing/2014/main" id="{ECB97FFA-3404-47FE-97D3-A476ABE3D664}"/>
              </a:ext>
            </a:extLst>
          </p:cNvPr>
          <p:cNvSpPr>
            <a:spLocks noGrp="1"/>
          </p:cNvSpPr>
          <p:nvPr>
            <p:ph idx="1"/>
          </p:nvPr>
        </p:nvSpPr>
        <p:spPr>
          <a:xfrm>
            <a:off x="457200" y="1848118"/>
            <a:ext cx="8229600" cy="4694350"/>
          </a:xfrm>
        </p:spPr>
        <p:txBody>
          <a:bodyPr/>
          <a:lstStyle/>
          <a:p>
            <a:pPr lvl="0">
              <a:spcBef>
                <a:spcPts val="600"/>
              </a:spcBef>
              <a:spcAft>
                <a:spcPts val="600"/>
              </a:spcAft>
              <a:buSzPts val="1000"/>
              <a:buFont typeface="Symbol" panose="05050102010706020507" pitchFamily="18" charset="2"/>
              <a:buChar char=""/>
              <a:tabLst>
                <a:tab pos="457200" algn="l"/>
              </a:tabLst>
            </a:pPr>
            <a:r>
              <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Seattle Central will have Guided Pathways funds next year to continue our good work and momentum toward increasing our retention and completion rates, particularly for historically underserved students. </a:t>
            </a:r>
            <a:endParaRPr lang="en-US" sz="20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lvl="0">
              <a:spcBef>
                <a:spcPts val="600"/>
              </a:spcBef>
              <a:spcAft>
                <a:spcPts val="600"/>
              </a:spcAft>
              <a:buSzPts val="1000"/>
              <a:buFont typeface="Symbol" panose="05050102010706020507" pitchFamily="18" charset="2"/>
              <a:buChar char=""/>
              <a:tabLst>
                <a:tab pos="457200" algn="l"/>
              </a:tabLst>
            </a:pPr>
            <a:r>
              <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Our work continues to be in the service of closing opportunity gaps. The Black Solidarity Think Tank's framework and racial equity tool will continue to be used in our Guided Pathways projects and related student success work. </a:t>
            </a:r>
            <a:endParaRPr lang="en-US" sz="20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lvl="0">
              <a:spcBef>
                <a:spcPts val="600"/>
              </a:spcBef>
              <a:spcAft>
                <a:spcPts val="600"/>
              </a:spcAft>
              <a:buSzPts val="1000"/>
              <a:buFont typeface="Symbol" panose="05050102010706020507" pitchFamily="18" charset="2"/>
              <a:buChar char=""/>
              <a:tabLst>
                <a:tab pos="457200" algn="l"/>
              </a:tabLst>
            </a:pPr>
            <a:r>
              <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If you are </a:t>
            </a:r>
            <a:r>
              <a:rPr lang="en-US" sz="2000" b="1" dirty="0">
                <a:solidFill>
                  <a:srgbClr val="000000"/>
                </a:solidFill>
                <a:latin typeface="Arial" panose="020B0604020202020204" pitchFamily="34" charset="0"/>
                <a:ea typeface="Times New Roman" panose="02020603050405020304" pitchFamily="18" charset="0"/>
                <a:cs typeface="Arial" panose="020B0604020202020204" pitchFamily="34" charset="0"/>
              </a:rPr>
              <a:t>faculty</a:t>
            </a:r>
            <a:r>
              <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 part-time or full-time, and would like to be part of Guided Pathways, consider filling out the faculty interest form to serve on Guiding Team. The form is in your email, sent by Kate Krieg, interim Executive Director of Guided Pathways. Or email Kate directly for the link to the form. </a:t>
            </a:r>
            <a:endParaRPr lang="en-US" sz="2000" dirty="0">
              <a:solidFill>
                <a:srgbClr val="000000"/>
              </a:solidFill>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3663362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CA368-BCFE-4372-949D-448E14C73C42}"/>
              </a:ext>
            </a:extLst>
          </p:cNvPr>
          <p:cNvSpPr>
            <a:spLocks noGrp="1"/>
          </p:cNvSpPr>
          <p:nvPr>
            <p:ph type="title"/>
          </p:nvPr>
        </p:nvSpPr>
        <p:spPr>
          <a:xfrm>
            <a:off x="457200" y="900113"/>
            <a:ext cx="8229600" cy="748383"/>
          </a:xfrm>
        </p:spPr>
        <p:txBody>
          <a:bodyPr/>
          <a:lstStyle/>
          <a:p>
            <a:r>
              <a:rPr lang="en-US" dirty="0"/>
              <a:t>Priorities for 2021-22</a:t>
            </a:r>
          </a:p>
        </p:txBody>
      </p:sp>
      <p:sp>
        <p:nvSpPr>
          <p:cNvPr id="3" name="Content Placeholder 2">
            <a:extLst>
              <a:ext uri="{FF2B5EF4-FFF2-40B4-BE49-F238E27FC236}">
                <a16:creationId xmlns:a16="http://schemas.microsoft.com/office/drawing/2014/main" id="{91E0D49D-3AE2-49A6-8577-E7A8BF9481E4}"/>
              </a:ext>
            </a:extLst>
          </p:cNvPr>
          <p:cNvSpPr>
            <a:spLocks noGrp="1"/>
          </p:cNvSpPr>
          <p:nvPr>
            <p:ph idx="1"/>
          </p:nvPr>
        </p:nvSpPr>
        <p:spPr>
          <a:xfrm>
            <a:off x="457200" y="1783724"/>
            <a:ext cx="8229600" cy="4342440"/>
          </a:xfrm>
        </p:spPr>
        <p:txBody>
          <a:bodyPr/>
          <a:lstStyle/>
          <a:p>
            <a:pPr>
              <a:spcBef>
                <a:spcPts val="600"/>
              </a:spcBef>
              <a:spcAft>
                <a:spcPts val="600"/>
              </a:spcAft>
              <a:buSzPct val="45000"/>
              <a:buFont typeface="Arial" panose="020B0604020202020204" pitchFamily="34" charset="0"/>
              <a:buChar char="•"/>
              <a:tabLst>
                <a:tab pos="914400" algn="l"/>
              </a:tabLs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Onboarding students to the college with a seamless admissions, registration, and financial aid process. </a:t>
            </a:r>
            <a:endParaRPr lang="en-US"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spcBef>
                <a:spcPts val="600"/>
              </a:spcBef>
              <a:spcAft>
                <a:spcPts val="600"/>
              </a:spcAft>
              <a:buSzPct val="45000"/>
              <a:buFont typeface="Arial" panose="020B0604020202020204" pitchFamily="34" charset="0"/>
              <a:buChar char="•"/>
              <a:tabLst>
                <a:tab pos="914400" algn="l"/>
              </a:tabLs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Creating clear program pathways, with possibilities for exploration and choice, so that students know what courses to take, and in what order. </a:t>
            </a:r>
            <a:endParaRPr lang="en-US"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spcBef>
                <a:spcPts val="600"/>
              </a:spcBef>
              <a:spcAft>
                <a:spcPts val="600"/>
              </a:spcAft>
              <a:buSzPct val="45000"/>
              <a:buFont typeface="Arial" panose="020B0604020202020204" pitchFamily="34" charset="0"/>
              <a:buChar char="•"/>
              <a:tabLst>
                <a:tab pos="914400" algn="l"/>
              </a:tabLs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Helping students explore careers and programs with redesigned web pages. </a:t>
            </a:r>
            <a:endParaRPr lang="en-US"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spcBef>
                <a:spcPts val="600"/>
              </a:spcBef>
              <a:spcAft>
                <a:spcPts val="600"/>
              </a:spcAft>
              <a:buSzPct val="45000"/>
              <a:buFont typeface="Arial" panose="020B0604020202020204" pitchFamily="34" charset="0"/>
              <a:buChar char="•"/>
              <a:tabLst>
                <a:tab pos="914400" algn="l"/>
              </a:tabLs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Exploring Math Directed Self-Placement and refining the English Directed Self-Placement tool that launched with great success in April 2020. </a:t>
            </a:r>
            <a:endParaRPr lang="en-US" dirty="0">
              <a:solidFill>
                <a:srgbClr val="000000"/>
              </a:solidFill>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941930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a:t>
            </a:r>
          </a:p>
        </p:txBody>
      </p:sp>
      <p:sp>
        <p:nvSpPr>
          <p:cNvPr id="3" name="Content Placeholder 2"/>
          <p:cNvSpPr>
            <a:spLocks noGrp="1"/>
          </p:cNvSpPr>
          <p:nvPr>
            <p:ph idx="1"/>
          </p:nvPr>
        </p:nvSpPr>
        <p:spPr/>
        <p:txBody>
          <a:bodyPr/>
          <a:lstStyle/>
          <a:p>
            <a:pPr>
              <a:spcAft>
                <a:spcPts val="600"/>
              </a:spcAft>
            </a:pPr>
            <a:r>
              <a:rPr lang="en-US" dirty="0"/>
              <a:t>Q &amp; A</a:t>
            </a:r>
          </a:p>
          <a:p>
            <a:pPr>
              <a:spcAft>
                <a:spcPts val="600"/>
              </a:spcAft>
            </a:pPr>
            <a:r>
              <a:rPr lang="en-US" dirty="0"/>
              <a:t>This is being recorded and will be available on our website </a:t>
            </a:r>
          </a:p>
          <a:p>
            <a:pPr>
              <a:spcAft>
                <a:spcPts val="600"/>
              </a:spcAft>
            </a:pPr>
            <a:endParaRPr lang="en-US" dirty="0"/>
          </a:p>
        </p:txBody>
      </p:sp>
    </p:spTree>
    <p:extLst>
      <p:ext uri="{BB962C8B-B14F-4D97-AF65-F5344CB8AC3E}">
        <p14:creationId xmlns:p14="http://schemas.microsoft.com/office/powerpoint/2010/main" val="29805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21866"/>
            <a:ext cx="8229600" cy="834094"/>
          </a:xfrm>
        </p:spPr>
        <p:txBody>
          <a:bodyPr/>
          <a:lstStyle/>
          <a:p>
            <a:r>
              <a:rPr lang="en-US" dirty="0"/>
              <a:t>Overview</a:t>
            </a:r>
          </a:p>
        </p:txBody>
      </p:sp>
      <p:sp>
        <p:nvSpPr>
          <p:cNvPr id="3" name="Content Placeholder 2"/>
          <p:cNvSpPr>
            <a:spLocks noGrp="1"/>
          </p:cNvSpPr>
          <p:nvPr>
            <p:ph idx="1"/>
          </p:nvPr>
        </p:nvSpPr>
        <p:spPr>
          <a:xfrm>
            <a:off x="457199" y="1854558"/>
            <a:ext cx="8421939" cy="4795623"/>
          </a:xfrm>
        </p:spPr>
        <p:txBody>
          <a:bodyPr/>
          <a:lstStyle/>
          <a:p>
            <a:pPr>
              <a:spcBef>
                <a:spcPts val="600"/>
              </a:spcBef>
              <a:spcAft>
                <a:spcPts val="600"/>
              </a:spcAft>
            </a:pPr>
            <a:r>
              <a:rPr lang="en-US" dirty="0"/>
              <a:t>Kudos</a:t>
            </a:r>
          </a:p>
          <a:p>
            <a:pPr>
              <a:spcBef>
                <a:spcPts val="600"/>
              </a:spcBef>
              <a:spcAft>
                <a:spcPts val="600"/>
              </a:spcAft>
            </a:pPr>
            <a:r>
              <a:rPr lang="en-US" dirty="0"/>
              <a:t>Return to Work Survey Results</a:t>
            </a:r>
          </a:p>
          <a:p>
            <a:pPr>
              <a:spcBef>
                <a:spcPts val="600"/>
              </a:spcBef>
              <a:spcAft>
                <a:spcPts val="600"/>
              </a:spcAft>
            </a:pPr>
            <a:r>
              <a:rPr lang="en-US" dirty="0"/>
              <a:t>Return to Work Planning</a:t>
            </a:r>
          </a:p>
          <a:p>
            <a:pPr>
              <a:spcBef>
                <a:spcPts val="600"/>
              </a:spcBef>
              <a:spcAft>
                <a:spcPts val="600"/>
              </a:spcAft>
            </a:pPr>
            <a:r>
              <a:rPr lang="en-US" dirty="0"/>
              <a:t>Budget &amp; Legislative Update</a:t>
            </a:r>
          </a:p>
          <a:p>
            <a:pPr>
              <a:spcBef>
                <a:spcPts val="600"/>
              </a:spcBef>
              <a:spcAft>
                <a:spcPts val="600"/>
              </a:spcAft>
            </a:pPr>
            <a:r>
              <a:rPr lang="en-US" dirty="0"/>
              <a:t>Guided Pathways</a:t>
            </a:r>
          </a:p>
          <a:p>
            <a:pPr>
              <a:spcBef>
                <a:spcPts val="600"/>
              </a:spcBef>
              <a:spcAft>
                <a:spcPts val="600"/>
              </a:spcAft>
            </a:pPr>
            <a:r>
              <a:rPr lang="en-US" dirty="0"/>
              <a:t>Q&amp;A</a:t>
            </a:r>
          </a:p>
          <a:p>
            <a:pPr>
              <a:spcBef>
                <a:spcPts val="600"/>
              </a:spcBef>
              <a:spcAft>
                <a:spcPts val="600"/>
              </a:spcAft>
            </a:pPr>
            <a:endParaRPr lang="en-US" dirty="0"/>
          </a:p>
          <a:p>
            <a:pPr>
              <a:spcBef>
                <a:spcPts val="600"/>
              </a:spcBef>
              <a:spcAft>
                <a:spcPts val="600"/>
              </a:spcAft>
            </a:pPr>
            <a:endParaRPr lang="en-US" dirty="0"/>
          </a:p>
        </p:txBody>
      </p:sp>
    </p:spTree>
    <p:extLst>
      <p:ext uri="{BB962C8B-B14F-4D97-AF65-F5344CB8AC3E}">
        <p14:creationId xmlns:p14="http://schemas.microsoft.com/office/powerpoint/2010/main" val="3167987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613B2-B58D-4D50-A51C-77A40749A143}"/>
              </a:ext>
            </a:extLst>
          </p:cNvPr>
          <p:cNvSpPr>
            <a:spLocks noGrp="1"/>
          </p:cNvSpPr>
          <p:nvPr>
            <p:ph type="title"/>
          </p:nvPr>
        </p:nvSpPr>
        <p:spPr>
          <a:xfrm>
            <a:off x="457200" y="900113"/>
            <a:ext cx="8229600" cy="490805"/>
          </a:xfrm>
        </p:spPr>
        <p:txBody>
          <a:bodyPr/>
          <a:lstStyle/>
          <a:p>
            <a:r>
              <a:rPr lang="en-US" dirty="0"/>
              <a:t>Kudos!!</a:t>
            </a:r>
          </a:p>
        </p:txBody>
      </p:sp>
      <p:sp>
        <p:nvSpPr>
          <p:cNvPr id="3" name="Content Placeholder 2">
            <a:extLst>
              <a:ext uri="{FF2B5EF4-FFF2-40B4-BE49-F238E27FC236}">
                <a16:creationId xmlns:a16="http://schemas.microsoft.com/office/drawing/2014/main" id="{56606896-5E60-44F4-9682-E77C6FBFA7EF}"/>
              </a:ext>
            </a:extLst>
          </p:cNvPr>
          <p:cNvSpPr>
            <a:spLocks noGrp="1"/>
          </p:cNvSpPr>
          <p:nvPr>
            <p:ph idx="1"/>
          </p:nvPr>
        </p:nvSpPr>
        <p:spPr>
          <a:xfrm>
            <a:off x="457200" y="1700011"/>
            <a:ext cx="8229600" cy="4758744"/>
          </a:xfrm>
        </p:spPr>
        <p:txBody>
          <a:bodyPr/>
          <a:lstStyle/>
          <a:p>
            <a:pPr marL="214313" indent="-214313">
              <a:spcAft>
                <a:spcPts val="600"/>
              </a:spcAft>
              <a:buFont typeface="Arial"/>
              <a:buChar char="•"/>
            </a:pPr>
            <a:r>
              <a:rPr lang="en-US" sz="2000" dirty="0">
                <a:ea typeface="+mn-lt"/>
                <a:cs typeface="+mn-lt"/>
              </a:rPr>
              <a:t>IT, Student services and cashiering for in person services</a:t>
            </a:r>
          </a:p>
          <a:p>
            <a:pPr marL="214313" indent="-214313">
              <a:spcAft>
                <a:spcPts val="600"/>
              </a:spcAft>
              <a:buFont typeface="Arial"/>
              <a:buChar char="•"/>
            </a:pPr>
            <a:r>
              <a:rPr lang="en-US" sz="2000" dirty="0">
                <a:ea typeface="+mn-lt"/>
                <a:cs typeface="+mn-lt"/>
              </a:rPr>
              <a:t>OSP team for ongoing and new partnerships</a:t>
            </a:r>
          </a:p>
          <a:p>
            <a:pPr marL="214313" indent="-214313">
              <a:spcAft>
                <a:spcPts val="600"/>
              </a:spcAft>
              <a:buFont typeface="Arial"/>
              <a:buChar char="•"/>
            </a:pPr>
            <a:r>
              <a:rPr lang="en-US" sz="2000" dirty="0">
                <a:ea typeface="+mn-lt"/>
                <a:cs typeface="+mn-lt"/>
              </a:rPr>
              <a:t>EHS, Security, Custodial, Facilities/Maintenance and Door Monitors for continuing to keep campus safe during remote operations</a:t>
            </a:r>
          </a:p>
          <a:p>
            <a:pPr marL="214313" indent="-214313">
              <a:buFont typeface="Arial"/>
              <a:buChar char="•"/>
            </a:pPr>
            <a:endParaRPr lang="en-US" sz="2000" dirty="0">
              <a:ea typeface="+mn-lt"/>
              <a:cs typeface="+mn-lt"/>
            </a:endParaRPr>
          </a:p>
          <a:p>
            <a:pPr marL="0" indent="0">
              <a:buNone/>
            </a:pPr>
            <a:endParaRPr lang="en-US" sz="2000" dirty="0">
              <a:ea typeface="+mn-lt"/>
              <a:cs typeface="+mn-lt"/>
            </a:endParaRPr>
          </a:p>
          <a:p>
            <a:endParaRPr lang="en-US" dirty="0"/>
          </a:p>
        </p:txBody>
      </p:sp>
    </p:spTree>
    <p:extLst>
      <p:ext uri="{BB962C8B-B14F-4D97-AF65-F5344CB8AC3E}">
        <p14:creationId xmlns:p14="http://schemas.microsoft.com/office/powerpoint/2010/main" val="2373063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09A11-846F-4345-B01A-00E4FF811487}"/>
              </a:ext>
            </a:extLst>
          </p:cNvPr>
          <p:cNvSpPr>
            <a:spLocks noGrp="1"/>
          </p:cNvSpPr>
          <p:nvPr>
            <p:ph type="title"/>
          </p:nvPr>
        </p:nvSpPr>
        <p:spPr/>
        <p:txBody>
          <a:bodyPr/>
          <a:lstStyle/>
          <a:p>
            <a:r>
              <a:rPr lang="en-US" dirty="0"/>
              <a:t>Return to Campus-Survey Results</a:t>
            </a:r>
          </a:p>
        </p:txBody>
      </p:sp>
      <p:sp>
        <p:nvSpPr>
          <p:cNvPr id="3" name="Content Placeholder 2">
            <a:extLst>
              <a:ext uri="{FF2B5EF4-FFF2-40B4-BE49-F238E27FC236}">
                <a16:creationId xmlns:a16="http://schemas.microsoft.com/office/drawing/2014/main" id="{F7878891-BC9D-4676-9435-B13725CF254C}"/>
              </a:ext>
            </a:extLst>
          </p:cNvPr>
          <p:cNvSpPr>
            <a:spLocks noGrp="1"/>
          </p:cNvSpPr>
          <p:nvPr>
            <p:ph idx="1"/>
          </p:nvPr>
        </p:nvSpPr>
        <p:spPr/>
        <p:txBody>
          <a:bodyPr/>
          <a:lstStyle/>
          <a:p>
            <a:pPr marL="285750" indent="-285750">
              <a:buFont typeface="Arial" panose="020B0604020202020204" pitchFamily="34" charset="0"/>
              <a:buChar char="•"/>
            </a:pPr>
            <a:r>
              <a:rPr lang="en-US" dirty="0"/>
              <a:t>1,480 respondents from Central </a:t>
            </a:r>
          </a:p>
          <a:p>
            <a:pPr marL="285750" indent="-285750">
              <a:buFont typeface="Arial" panose="020B0604020202020204" pitchFamily="34" charset="0"/>
              <a:buChar char="•"/>
            </a:pPr>
            <a:r>
              <a:rPr lang="en-US" dirty="0"/>
              <a:t>Sent directly to students early May</a:t>
            </a:r>
          </a:p>
          <a:p>
            <a:endParaRPr lang="en-US" dirty="0"/>
          </a:p>
        </p:txBody>
      </p:sp>
    </p:spTree>
    <p:extLst>
      <p:ext uri="{BB962C8B-B14F-4D97-AF65-F5344CB8AC3E}">
        <p14:creationId xmlns:p14="http://schemas.microsoft.com/office/powerpoint/2010/main" val="3388333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lide2" descr="Dashboard 2">
            <a:extLst>
              <a:ext uri="{FF2B5EF4-FFF2-40B4-BE49-F238E27FC236}">
                <a16:creationId xmlns:a16="http://schemas.microsoft.com/office/drawing/2014/main" id="{A987AB6E-E073-4CC6-A5F3-3384E504941B}"/>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b="39310"/>
          <a:stretch/>
        </p:blipFill>
        <p:spPr>
          <a:xfrm>
            <a:off x="558455" y="1572028"/>
            <a:ext cx="8027089" cy="3897313"/>
          </a:xfrm>
          <a:prstGeom prst="rect">
            <a:avLst/>
          </a:prstGeom>
        </p:spPr>
      </p:pic>
    </p:spTree>
    <p:extLst>
      <p:ext uri="{BB962C8B-B14F-4D97-AF65-F5344CB8AC3E}">
        <p14:creationId xmlns:p14="http://schemas.microsoft.com/office/powerpoint/2010/main" val="1622367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48031ED-F758-41B6-A4F9-0986BDAA1E49}"/>
              </a:ext>
            </a:extLst>
          </p:cNvPr>
          <p:cNvSpPr txBox="1">
            <a:spLocks noGrp="1"/>
          </p:cNvSpPr>
          <p:nvPr>
            <p:ph idx="1"/>
          </p:nvPr>
        </p:nvSpPr>
        <p:spPr>
          <a:xfrm>
            <a:off x="457200" y="4271218"/>
            <a:ext cx="8229600" cy="1791260"/>
          </a:xfrm>
          <a:prstGeom prst="rect">
            <a:avLst/>
          </a:prstGeom>
          <a:noFill/>
        </p:spPr>
        <p:txBody>
          <a:bodyPr wrap="square" rtlCol="0">
            <a:spAutoFit/>
          </a:bodyPr>
          <a:lstStyle/>
          <a:p>
            <a:endParaRPr lang="en-US" dirty="0">
              <a:solidFill>
                <a:schemeClr val="tx1">
                  <a:lumMod val="65000"/>
                  <a:lumOff val="35000"/>
                </a:schemeClr>
              </a:solidFill>
            </a:endParaRPr>
          </a:p>
          <a:p>
            <a:pPr marL="0" indent="0">
              <a:buNone/>
            </a:pPr>
            <a:r>
              <a:rPr lang="en-US" sz="1800" dirty="0">
                <a:solidFill>
                  <a:schemeClr val="tx1">
                    <a:lumMod val="65000"/>
                    <a:lumOff val="35000"/>
                  </a:schemeClr>
                </a:solidFill>
              </a:rPr>
              <a:t>Common open-ended responses:</a:t>
            </a:r>
          </a:p>
          <a:p>
            <a:pPr lvl="1">
              <a:buFont typeface="Arial" panose="020B0604020202020204" pitchFamily="34" charset="0"/>
              <a:buChar char="•"/>
            </a:pPr>
            <a:r>
              <a:rPr lang="en-US" sz="1800" dirty="0">
                <a:solidFill>
                  <a:schemeClr val="tx1">
                    <a:lumMod val="65000"/>
                    <a:lumOff val="35000"/>
                  </a:schemeClr>
                </a:solidFill>
              </a:rPr>
              <a:t>Unsure, depending on conditions and vaccines</a:t>
            </a:r>
          </a:p>
          <a:p>
            <a:pPr lvl="1">
              <a:buFont typeface="Arial" panose="020B0604020202020204" pitchFamily="34" charset="0"/>
              <a:buChar char="•"/>
            </a:pPr>
            <a:r>
              <a:rPr lang="en-US" sz="1800" dirty="0">
                <a:solidFill>
                  <a:schemeClr val="tx1">
                    <a:lumMod val="65000"/>
                    <a:lumOff val="35000"/>
                  </a:schemeClr>
                </a:solidFill>
              </a:rPr>
              <a:t>Keep in person optional </a:t>
            </a:r>
          </a:p>
          <a:p>
            <a:pPr lvl="1">
              <a:buFont typeface="Arial" panose="020B0604020202020204" pitchFamily="34" charset="0"/>
              <a:buChar char="•"/>
            </a:pPr>
            <a:r>
              <a:rPr lang="en-US" sz="1800" dirty="0">
                <a:solidFill>
                  <a:schemeClr val="tx1">
                    <a:lumMod val="65000"/>
                    <a:lumOff val="35000"/>
                  </a:schemeClr>
                </a:solidFill>
              </a:rPr>
              <a:t>Suggestions for different versions of hybrid models for clinicals, labs etc.</a:t>
            </a:r>
          </a:p>
        </p:txBody>
      </p:sp>
      <p:pic>
        <p:nvPicPr>
          <p:cNvPr id="6" name="slide2" descr="Return">
            <a:extLst>
              <a:ext uri="{FF2B5EF4-FFF2-40B4-BE49-F238E27FC236}">
                <a16:creationId xmlns:a16="http://schemas.microsoft.com/office/drawing/2014/main" id="{FADC1D8B-58E1-4D99-BB70-DB9C02A34B61}"/>
              </a:ext>
            </a:extLst>
          </p:cNvPr>
          <p:cNvPicPr>
            <a:picLocks noChangeAspect="1"/>
          </p:cNvPicPr>
          <p:nvPr/>
        </p:nvPicPr>
        <p:blipFill rotWithShape="1">
          <a:blip r:embed="rId3">
            <a:extLst>
              <a:ext uri="{28A0092B-C50C-407E-A947-70E740481C1C}">
                <a14:useLocalDpi xmlns:a14="http://schemas.microsoft.com/office/drawing/2010/main" val="0"/>
              </a:ext>
            </a:extLst>
          </a:blip>
          <a:srcRect b="50000"/>
          <a:stretch/>
        </p:blipFill>
        <p:spPr>
          <a:xfrm>
            <a:off x="0" y="938702"/>
            <a:ext cx="9065883" cy="3626353"/>
          </a:xfrm>
          <a:prstGeom prst="rect">
            <a:avLst/>
          </a:prstGeom>
        </p:spPr>
      </p:pic>
    </p:spTree>
    <p:extLst>
      <p:ext uri="{BB962C8B-B14F-4D97-AF65-F5344CB8AC3E}">
        <p14:creationId xmlns:p14="http://schemas.microsoft.com/office/powerpoint/2010/main" val="215156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lide2" descr="Dashboard 4">
            <a:extLst>
              <a:ext uri="{FF2B5EF4-FFF2-40B4-BE49-F238E27FC236}">
                <a16:creationId xmlns:a16="http://schemas.microsoft.com/office/drawing/2014/main" id="{065EE7A0-6432-48C8-A60E-0A7EF3B622C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299" y="788668"/>
            <a:ext cx="7586664" cy="6069331"/>
          </a:xfrm>
          <a:prstGeom prst="rect">
            <a:avLst/>
          </a:prstGeom>
        </p:spPr>
      </p:pic>
      <p:sp>
        <p:nvSpPr>
          <p:cNvPr id="3" name="Content Placeholder 2">
            <a:extLst>
              <a:ext uri="{FF2B5EF4-FFF2-40B4-BE49-F238E27FC236}">
                <a16:creationId xmlns:a16="http://schemas.microsoft.com/office/drawing/2014/main" id="{7716DF1D-28B9-4527-85F0-88FD1B307AFE}"/>
              </a:ext>
            </a:extLst>
          </p:cNvPr>
          <p:cNvSpPr>
            <a:spLocks noGrp="1"/>
          </p:cNvSpPr>
          <p:nvPr>
            <p:ph idx="1"/>
          </p:nvPr>
        </p:nvSpPr>
        <p:spPr>
          <a:xfrm>
            <a:off x="6143625" y="2472114"/>
            <a:ext cx="3000375" cy="2389661"/>
          </a:xfrm>
        </p:spPr>
        <p:txBody>
          <a:bodyPr/>
          <a:lstStyle/>
          <a:p>
            <a:pPr marL="0" indent="0">
              <a:buNone/>
            </a:pPr>
            <a:r>
              <a:rPr lang="en-US" sz="1600" dirty="0">
                <a:solidFill>
                  <a:schemeClr val="tx1">
                    <a:lumMod val="65000"/>
                    <a:lumOff val="35000"/>
                  </a:schemeClr>
                </a:solidFill>
              </a:rPr>
              <a:t>Common open-ended responses:</a:t>
            </a:r>
          </a:p>
          <a:p>
            <a:pPr marL="285750" indent="-285750">
              <a:buFont typeface="Arial" panose="020B0604020202020204" pitchFamily="34" charset="0"/>
              <a:buChar char="•"/>
            </a:pPr>
            <a:r>
              <a:rPr lang="en-US" sz="1600" dirty="0">
                <a:solidFill>
                  <a:schemeClr val="tx1">
                    <a:lumMod val="65000"/>
                    <a:lumOff val="35000"/>
                  </a:schemeClr>
                </a:solidFill>
              </a:rPr>
              <a:t>Students wanting all services to remain remote</a:t>
            </a:r>
          </a:p>
          <a:p>
            <a:pPr marL="285750" indent="-285750">
              <a:buFont typeface="Arial" panose="020B0604020202020204" pitchFamily="34" charset="0"/>
              <a:buChar char="•"/>
            </a:pPr>
            <a:r>
              <a:rPr lang="en-US" sz="1600" dirty="0">
                <a:solidFill>
                  <a:schemeClr val="tx1">
                    <a:lumMod val="65000"/>
                    <a:lumOff val="35000"/>
                  </a:schemeClr>
                </a:solidFill>
              </a:rPr>
              <a:t>Comments re: not being able to access currently available services</a:t>
            </a:r>
          </a:p>
          <a:p>
            <a:endParaRPr lang="en-US" dirty="0"/>
          </a:p>
        </p:txBody>
      </p:sp>
    </p:spTree>
    <p:extLst>
      <p:ext uri="{BB962C8B-B14F-4D97-AF65-F5344CB8AC3E}">
        <p14:creationId xmlns:p14="http://schemas.microsoft.com/office/powerpoint/2010/main" val="2599475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91217-BFF4-47B7-B82A-C1B9A86537C8}"/>
              </a:ext>
            </a:extLst>
          </p:cNvPr>
          <p:cNvSpPr>
            <a:spLocks noGrp="1"/>
          </p:cNvSpPr>
          <p:nvPr>
            <p:ph type="title"/>
          </p:nvPr>
        </p:nvSpPr>
        <p:spPr>
          <a:xfrm>
            <a:off x="457200" y="777765"/>
            <a:ext cx="8229600" cy="690428"/>
          </a:xfrm>
        </p:spPr>
        <p:txBody>
          <a:bodyPr/>
          <a:lstStyle/>
          <a:p>
            <a:r>
              <a:rPr lang="en-US" dirty="0"/>
              <a:t>Return to Work Planning - Questions</a:t>
            </a:r>
          </a:p>
        </p:txBody>
      </p:sp>
      <p:sp>
        <p:nvSpPr>
          <p:cNvPr id="3" name="Content Placeholder 2">
            <a:extLst>
              <a:ext uri="{FF2B5EF4-FFF2-40B4-BE49-F238E27FC236}">
                <a16:creationId xmlns:a16="http://schemas.microsoft.com/office/drawing/2014/main" id="{A838FBC9-C5DA-4CD1-8AAC-6AE54203EE89}"/>
              </a:ext>
            </a:extLst>
          </p:cNvPr>
          <p:cNvSpPr>
            <a:spLocks noGrp="1"/>
          </p:cNvSpPr>
          <p:nvPr>
            <p:ph idx="1"/>
          </p:nvPr>
        </p:nvSpPr>
        <p:spPr>
          <a:xfrm>
            <a:off x="341290" y="1551905"/>
            <a:ext cx="8532254" cy="5196626"/>
          </a:xfrm>
        </p:spPr>
        <p:txBody>
          <a:bodyPr/>
          <a:lstStyle/>
          <a:p>
            <a:pPr>
              <a:spcBef>
                <a:spcPts val="600"/>
              </a:spcBef>
              <a:spcAft>
                <a:spcPts val="0"/>
              </a:spcAft>
            </a:pPr>
            <a:r>
              <a:rPr lang="en-US" sz="2000" dirty="0">
                <a:latin typeface="Arial" panose="020B0604020202020204" pitchFamily="34" charset="0"/>
                <a:ea typeface="Times New Roman" panose="02020603050405020304" pitchFamily="18" charset="0"/>
                <a:cs typeface="Arial" panose="020B0604020202020204" pitchFamily="34" charset="0"/>
              </a:rPr>
              <a:t>Will Central have the capacity for a full reopening in fall?</a:t>
            </a:r>
            <a:endParaRPr lang="en-US" sz="2000" dirty="0">
              <a:latin typeface="Arial" panose="020B0604020202020204" pitchFamily="34" charset="0"/>
              <a:ea typeface="Calibri" panose="020F0502020204030204" pitchFamily="34" charset="0"/>
              <a:cs typeface="Arial" panose="020B0604020202020204" pitchFamily="34" charset="0"/>
            </a:endParaRPr>
          </a:p>
          <a:p>
            <a:pPr>
              <a:spcBef>
                <a:spcPts val="600"/>
              </a:spcBef>
              <a:spcAft>
                <a:spcPts val="0"/>
              </a:spcAft>
            </a:pPr>
            <a:r>
              <a:rPr lang="en-US" sz="2000" dirty="0">
                <a:latin typeface="Arial" panose="020B0604020202020204" pitchFamily="34" charset="0"/>
                <a:ea typeface="Times New Roman" panose="02020603050405020304" pitchFamily="18" charset="0"/>
                <a:cs typeface="Arial" panose="020B0604020202020204" pitchFamily="34" charset="0"/>
              </a:rPr>
              <a:t>Will we require masks on campus even if it is not required by the state?</a:t>
            </a:r>
            <a:endParaRPr lang="en-US" sz="2000" dirty="0">
              <a:latin typeface="Arial" panose="020B0604020202020204" pitchFamily="34" charset="0"/>
              <a:ea typeface="Calibri" panose="020F0502020204030204" pitchFamily="34" charset="0"/>
              <a:cs typeface="Arial" panose="020B0604020202020204" pitchFamily="34" charset="0"/>
            </a:endParaRPr>
          </a:p>
          <a:p>
            <a:pPr>
              <a:spcBef>
                <a:spcPts val="600"/>
              </a:spcBef>
              <a:spcAft>
                <a:spcPts val="0"/>
              </a:spcAft>
            </a:pPr>
            <a:r>
              <a:rPr lang="en-US" sz="2000" dirty="0">
                <a:latin typeface="Arial" panose="020B0604020202020204" pitchFamily="34" charset="0"/>
                <a:ea typeface="Times New Roman" panose="02020603050405020304" pitchFamily="18" charset="0"/>
                <a:cs typeface="Arial" panose="020B0604020202020204" pitchFamily="34" charset="0"/>
              </a:rPr>
              <a:t>Other colleges are requiring vaccinations, but we are not. Why?</a:t>
            </a:r>
            <a:endParaRPr lang="en-US" sz="2000" dirty="0">
              <a:latin typeface="Arial" panose="020B0604020202020204" pitchFamily="34" charset="0"/>
              <a:ea typeface="Calibri" panose="020F0502020204030204" pitchFamily="34" charset="0"/>
              <a:cs typeface="Arial" panose="020B0604020202020204" pitchFamily="34" charset="0"/>
            </a:endParaRPr>
          </a:p>
          <a:p>
            <a:pPr lvl="1">
              <a:spcBef>
                <a:spcPts val="600"/>
              </a:spcBef>
              <a:spcAft>
                <a:spcPts val="0"/>
              </a:spcAft>
            </a:pPr>
            <a:r>
              <a:rPr lang="en-US" sz="2000" dirty="0">
                <a:latin typeface="Arial" panose="020B0604020202020204" pitchFamily="34" charset="0"/>
                <a:ea typeface="Times New Roman" panose="02020603050405020304" pitchFamily="18" charset="0"/>
                <a:cs typeface="Arial" panose="020B0604020202020204" pitchFamily="34" charset="0"/>
              </a:rPr>
              <a:t>Will vaccinations be required? Will there be a requirement to prove vaccination status?</a:t>
            </a:r>
            <a:endParaRPr lang="en-US" sz="2000" dirty="0">
              <a:latin typeface="Arial" panose="020B0604020202020204" pitchFamily="34" charset="0"/>
              <a:ea typeface="Calibri" panose="020F0502020204030204" pitchFamily="34" charset="0"/>
              <a:cs typeface="Arial" panose="020B0604020202020204" pitchFamily="34" charset="0"/>
            </a:endParaRPr>
          </a:p>
          <a:p>
            <a:pPr>
              <a:spcBef>
                <a:spcPts val="600"/>
              </a:spcBef>
              <a:spcAft>
                <a:spcPts val="0"/>
              </a:spcAft>
            </a:pPr>
            <a:r>
              <a:rPr lang="en-US" sz="2000" dirty="0">
                <a:latin typeface="Arial" panose="020B0604020202020204" pitchFamily="34" charset="0"/>
                <a:ea typeface="Times New Roman" panose="02020603050405020304" pitchFamily="18" charset="0"/>
                <a:cs typeface="Arial" panose="020B0604020202020204" pitchFamily="34" charset="0"/>
              </a:rPr>
              <a:t>Those who are immuno-compromised are still at risk. What are plans to accommodate them?</a:t>
            </a:r>
            <a:endParaRPr lang="en-US" sz="2000" dirty="0">
              <a:latin typeface="Arial" panose="020B0604020202020204" pitchFamily="34" charset="0"/>
              <a:ea typeface="Calibri" panose="020F0502020204030204" pitchFamily="34" charset="0"/>
              <a:cs typeface="Arial" panose="020B0604020202020204" pitchFamily="34" charset="0"/>
            </a:endParaRPr>
          </a:p>
          <a:p>
            <a:pPr>
              <a:spcBef>
                <a:spcPts val="600"/>
              </a:spcBef>
              <a:spcAft>
                <a:spcPts val="0"/>
              </a:spcAft>
            </a:pPr>
            <a:r>
              <a:rPr lang="en-US" sz="2000" dirty="0">
                <a:latin typeface="Arial" panose="020B0604020202020204" pitchFamily="34" charset="0"/>
                <a:ea typeface="Times New Roman" panose="02020603050405020304" pitchFamily="18" charset="0"/>
                <a:cs typeface="Arial" panose="020B0604020202020204" pitchFamily="34" charset="0"/>
              </a:rPr>
              <a:t>Will we begin to allow broader activity under a general return to work (RTW) plan for an office or program, or does each activity require a separate request to Health and Safety?</a:t>
            </a:r>
            <a:endParaRPr lang="en-US" sz="2000" dirty="0">
              <a:latin typeface="Arial" panose="020B0604020202020204" pitchFamily="34" charset="0"/>
              <a:ea typeface="Calibri" panose="020F0502020204030204" pitchFamily="34" charset="0"/>
              <a:cs typeface="Arial" panose="020B0604020202020204" pitchFamily="34" charset="0"/>
            </a:endParaRPr>
          </a:p>
          <a:p>
            <a:pPr>
              <a:spcBef>
                <a:spcPts val="600"/>
              </a:spcBef>
              <a:spcAft>
                <a:spcPts val="0"/>
              </a:spcAft>
            </a:pPr>
            <a:r>
              <a:rPr lang="en-US" sz="2000" dirty="0">
                <a:latin typeface="Arial" panose="020B0604020202020204" pitchFamily="34" charset="0"/>
                <a:ea typeface="Times New Roman" panose="02020603050405020304" pitchFamily="18" charset="0"/>
                <a:cs typeface="Arial" panose="020B0604020202020204" pitchFamily="34" charset="0"/>
              </a:rPr>
              <a:t>When will we know the plan for fall quarter?</a:t>
            </a:r>
          </a:p>
          <a:p>
            <a:pPr fontAlgn="t">
              <a:spcBef>
                <a:spcPts val="0"/>
              </a:spcBef>
              <a:spcAft>
                <a:spcPts val="0"/>
              </a:spcAft>
            </a:pPr>
            <a:r>
              <a:rPr lang="en-US" sz="2000" dirty="0">
                <a:solidFill>
                  <a:srgbClr val="333E48"/>
                </a:solidFill>
                <a:latin typeface="Arial" panose="020B0604020202020204" pitchFamily="34" charset="0"/>
                <a:ea typeface="Times New Roman" panose="02020603050405020304" pitchFamily="18" charset="0"/>
                <a:cs typeface="Arial" panose="020B0604020202020204" pitchFamily="34" charset="0"/>
              </a:rPr>
              <a:t>How is the air quality and ventilation in the BE building (and other college areas) being monitored and improved and how does this impacts </a:t>
            </a:r>
            <a:r>
              <a:rPr lang="en-US" sz="2000" dirty="0" err="1">
                <a:solidFill>
                  <a:srgbClr val="333E48"/>
                </a:solidFill>
                <a:latin typeface="Arial" panose="020B0604020202020204" pitchFamily="34" charset="0"/>
                <a:ea typeface="Times New Roman" panose="02020603050405020304" pitchFamily="18" charset="0"/>
                <a:cs typeface="Arial" panose="020B0604020202020204" pitchFamily="34" charset="0"/>
              </a:rPr>
              <a:t>Covid</a:t>
            </a:r>
            <a:r>
              <a:rPr lang="en-US" sz="2000" dirty="0">
                <a:solidFill>
                  <a:srgbClr val="333E48"/>
                </a:solidFill>
                <a:latin typeface="Arial" panose="020B0604020202020204" pitchFamily="34" charset="0"/>
                <a:ea typeface="Times New Roman" panose="02020603050405020304" pitchFamily="18" charset="0"/>
                <a:cs typeface="Arial" panose="020B0604020202020204" pitchFamily="34" charset="0"/>
              </a:rPr>
              <a:t> safety on campus?</a:t>
            </a:r>
            <a:endParaRPr lang="en-US" sz="2000" dirty="0">
              <a:latin typeface="Arial" panose="020B0604020202020204" pitchFamily="34" charset="0"/>
              <a:ea typeface="Calibri" panose="020F0502020204030204" pitchFamily="34" charset="0"/>
              <a:cs typeface="Arial" panose="020B0604020202020204" pitchFamily="34" charset="0"/>
            </a:endParaRPr>
          </a:p>
          <a:p>
            <a:pPr>
              <a:spcBef>
                <a:spcPts val="600"/>
              </a:spcBef>
              <a:spcAft>
                <a:spcPts val="0"/>
              </a:spcAft>
            </a:pPr>
            <a:endParaRPr lang="en-US" sz="2200" dirty="0">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170344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4C321-7F79-47B7-8473-032BB4AC6B88}"/>
              </a:ext>
            </a:extLst>
          </p:cNvPr>
          <p:cNvSpPr>
            <a:spLocks noGrp="1"/>
          </p:cNvSpPr>
          <p:nvPr>
            <p:ph type="title"/>
          </p:nvPr>
        </p:nvSpPr>
        <p:spPr>
          <a:xfrm>
            <a:off x="457200" y="803522"/>
            <a:ext cx="8229600" cy="703307"/>
          </a:xfrm>
        </p:spPr>
        <p:txBody>
          <a:bodyPr/>
          <a:lstStyle/>
          <a:p>
            <a:r>
              <a:rPr lang="en-US" dirty="0"/>
              <a:t>Return to Work Planning</a:t>
            </a:r>
          </a:p>
        </p:txBody>
      </p:sp>
      <p:sp>
        <p:nvSpPr>
          <p:cNvPr id="3" name="Content Placeholder 2">
            <a:extLst>
              <a:ext uri="{FF2B5EF4-FFF2-40B4-BE49-F238E27FC236}">
                <a16:creationId xmlns:a16="http://schemas.microsoft.com/office/drawing/2014/main" id="{4CFDB547-73D4-4DBA-ABF1-E5022D582A7E}"/>
              </a:ext>
            </a:extLst>
          </p:cNvPr>
          <p:cNvSpPr>
            <a:spLocks noGrp="1"/>
          </p:cNvSpPr>
          <p:nvPr>
            <p:ph idx="1"/>
          </p:nvPr>
        </p:nvSpPr>
        <p:spPr>
          <a:xfrm>
            <a:off x="457200" y="1603421"/>
            <a:ext cx="8229600" cy="4881092"/>
          </a:xfrm>
        </p:spPr>
        <p:txBody>
          <a:bodyPr/>
          <a:lstStyle/>
          <a:p>
            <a:pPr>
              <a:spcAft>
                <a:spcPts val="600"/>
              </a:spcAft>
            </a:pPr>
            <a:r>
              <a:rPr lang="en-US" dirty="0"/>
              <a:t>Governor to mandate vaccines for all of higher education</a:t>
            </a:r>
          </a:p>
          <a:p>
            <a:pPr>
              <a:spcAft>
                <a:spcPts val="600"/>
              </a:spcAft>
            </a:pPr>
            <a:r>
              <a:rPr lang="en-US" dirty="0"/>
              <a:t>Expected to include guidance on distancing, masks and cleaning</a:t>
            </a:r>
          </a:p>
          <a:p>
            <a:pPr>
              <a:spcAft>
                <a:spcPts val="600"/>
              </a:spcAft>
            </a:pPr>
            <a:r>
              <a:rPr lang="en-US" dirty="0"/>
              <a:t>We are offering in person study tables, computer lab and limited F2F student services this quarter</a:t>
            </a:r>
          </a:p>
          <a:p>
            <a:pPr>
              <a:spcAft>
                <a:spcPts val="600"/>
              </a:spcAft>
            </a:pPr>
            <a:r>
              <a:rPr lang="en-US" dirty="0"/>
              <a:t>June 30 state re-opening but summer will continue to be mostly remote, with some personnel returning to work</a:t>
            </a:r>
          </a:p>
          <a:p>
            <a:pPr>
              <a:spcAft>
                <a:spcPts val="600"/>
              </a:spcAft>
            </a:pPr>
            <a:r>
              <a:rPr lang="en-US" dirty="0"/>
              <a:t>Planning for full return to campus in Fall</a:t>
            </a:r>
          </a:p>
        </p:txBody>
      </p:sp>
    </p:spTree>
    <p:extLst>
      <p:ext uri="{BB962C8B-B14F-4D97-AF65-F5344CB8AC3E}">
        <p14:creationId xmlns:p14="http://schemas.microsoft.com/office/powerpoint/2010/main" val="291887652"/>
      </p:ext>
    </p:extLst>
  </p:cSld>
  <p:clrMapOvr>
    <a:masterClrMapping/>
  </p:clrMapOvr>
</p:sld>
</file>

<file path=ppt/theme/theme1.xml><?xml version="1.0" encoding="utf-8"?>
<a:theme xmlns:a="http://schemas.openxmlformats.org/drawingml/2006/main" name="SeattleCentral Powerpoint template">
  <a:themeElements>
    <a:clrScheme name="SC Blue">
      <a:dk1>
        <a:sysClr val="windowText" lastClr="000000"/>
      </a:dk1>
      <a:lt1>
        <a:sysClr val="window" lastClr="FFFFFF"/>
      </a:lt1>
      <a:dk2>
        <a:srgbClr val="1F497D"/>
      </a:dk2>
      <a:lt2>
        <a:srgbClr val="EEECE1"/>
      </a:lt2>
      <a:accent1>
        <a:srgbClr val="00719F"/>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SeattleCentral_template" id="{896D173F-A356-A94F-9893-382EFA7609BB}" vid="{E88EAD0F-4850-B64D-8112-09224D7A5D5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SeattleCentral_template</Template>
  <TotalTime>4798</TotalTime>
  <Words>693</Words>
  <Application>Microsoft Office PowerPoint</Application>
  <PresentationFormat>On-screen Show (4:3)</PresentationFormat>
  <Paragraphs>76</Paragraphs>
  <Slides>15</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ＭＳ Ｐゴシック</vt:lpstr>
      <vt:lpstr>Arial</vt:lpstr>
      <vt:lpstr>Arial,Sans-Serif</vt:lpstr>
      <vt:lpstr>Calibri</vt:lpstr>
      <vt:lpstr>Symbol</vt:lpstr>
      <vt:lpstr>Times New Roman</vt:lpstr>
      <vt:lpstr>SeattleCentral Powerpoint template</vt:lpstr>
      <vt:lpstr>May 2021 Town Hall Meeting  </vt:lpstr>
      <vt:lpstr>Overview</vt:lpstr>
      <vt:lpstr>Kudos!!</vt:lpstr>
      <vt:lpstr>Return to Campus-Survey Results</vt:lpstr>
      <vt:lpstr>PowerPoint Presentation</vt:lpstr>
      <vt:lpstr>PowerPoint Presentation</vt:lpstr>
      <vt:lpstr>PowerPoint Presentation</vt:lpstr>
      <vt:lpstr>Return to Work Planning - Questions</vt:lpstr>
      <vt:lpstr>Return to Work Planning</vt:lpstr>
      <vt:lpstr>Budget &amp; Legislative Priorities </vt:lpstr>
      <vt:lpstr>Guided Pathways </vt:lpstr>
      <vt:lpstr>PowerPoint Presentation</vt:lpstr>
      <vt:lpstr>Planning for 2021-22</vt:lpstr>
      <vt:lpstr>Priorities for 2021-22</vt:lpstr>
      <vt:lpstr>Thank You</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Microsoft Office User</dc:creator>
  <cp:keywords/>
  <dc:description/>
  <cp:lastModifiedBy>Central, InstructDesign</cp:lastModifiedBy>
  <cp:revision>236</cp:revision>
  <cp:lastPrinted>2021-02-12T17:35:36Z</cp:lastPrinted>
  <dcterms:created xsi:type="dcterms:W3CDTF">2017-02-08T15:51:02Z</dcterms:created>
  <dcterms:modified xsi:type="dcterms:W3CDTF">2021-05-18T20:41:39Z</dcterms:modified>
  <cp:category/>
</cp:coreProperties>
</file>