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5"/>
  </p:notesMasterIdLst>
  <p:handoutMasterIdLst>
    <p:handoutMasterId r:id="rId16"/>
  </p:handoutMasterIdLst>
  <p:sldIdLst>
    <p:sldId id="283" r:id="rId2"/>
    <p:sldId id="279" r:id="rId3"/>
    <p:sldId id="726" r:id="rId4"/>
    <p:sldId id="725" r:id="rId5"/>
    <p:sldId id="729" r:id="rId6"/>
    <p:sldId id="293" r:id="rId7"/>
    <p:sldId id="296" r:id="rId8"/>
    <p:sldId id="257" r:id="rId9"/>
    <p:sldId id="262" r:id="rId10"/>
    <p:sldId id="260" r:id="rId11"/>
    <p:sldId id="261" r:id="rId12"/>
    <p:sldId id="259" r:id="rId13"/>
    <p:sldId id="289" r:id="rId14"/>
  </p:sldIdLst>
  <p:sldSz cx="9144000" cy="6858000" type="screen4x3"/>
  <p:notesSz cx="7102475" cy="93884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F8A15D7-BD62-E149-962C-08E87225CD1D}">
          <p14:sldIdLst>
            <p14:sldId id="283"/>
            <p14:sldId id="279"/>
            <p14:sldId id="726"/>
            <p14:sldId id="725"/>
            <p14:sldId id="729"/>
            <p14:sldId id="293"/>
            <p14:sldId id="296"/>
            <p14:sldId id="257"/>
            <p14:sldId id="262"/>
            <p14:sldId id="260"/>
            <p14:sldId id="261"/>
            <p14:sldId id="259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071A1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81497" autoAdjust="0"/>
  </p:normalViewPr>
  <p:slideViewPr>
    <p:cSldViewPr snapToGrid="0" snapToObjects="1">
      <p:cViewPr varScale="1">
        <p:scale>
          <a:sx n="67" d="100"/>
          <a:sy n="67" d="100"/>
        </p:scale>
        <p:origin x="2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6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088" y="21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2CCB4-4FE1-449F-87D8-4405FA65BDBD}" type="doc">
      <dgm:prSet loTypeId="urn:microsoft.com/office/officeart/2005/8/layout/process4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F2E61E0-7EFD-4B88-A98B-D1E5B4B29FBC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Guided Pathways</a:t>
          </a:r>
          <a:r>
            <a:rPr lang="en-US"/>
            <a:t> is a deliberate and comprehensive</a:t>
          </a:r>
          <a:r>
            <a:rPr lang="en-US">
              <a:latin typeface="Gill Sans MT" panose="020B0502020104020203"/>
            </a:rPr>
            <a:t> institutional mechanism</a:t>
          </a:r>
          <a:r>
            <a:rPr lang="en-US"/>
            <a:t> to achieve two</a:t>
          </a:r>
          <a:r>
            <a:rPr lang="en-US">
              <a:latin typeface="Gill Sans MT" panose="020B0502020104020203"/>
            </a:rPr>
            <a:t> Operational Plan</a:t>
          </a:r>
          <a:r>
            <a:rPr lang="en-US"/>
            <a:t> goals:</a:t>
          </a:r>
        </a:p>
      </dgm:t>
    </dgm:pt>
    <dgm:pt modelId="{8BCCDEB9-2077-45C7-8A0F-7DB1D30128A1}" type="parTrans" cxnId="{36F2E946-CBE7-46EA-A1E7-694B715E7694}">
      <dgm:prSet/>
      <dgm:spPr/>
      <dgm:t>
        <a:bodyPr/>
        <a:lstStyle/>
        <a:p>
          <a:endParaRPr lang="en-US"/>
        </a:p>
      </dgm:t>
    </dgm:pt>
    <dgm:pt modelId="{10C52587-AC69-494C-8C0D-23A469EBF4EA}" type="sibTrans" cxnId="{36F2E946-CBE7-46EA-A1E7-694B715E7694}">
      <dgm:prSet/>
      <dgm:spPr/>
      <dgm:t>
        <a:bodyPr/>
        <a:lstStyle/>
        <a:p>
          <a:endParaRPr lang="en-US"/>
        </a:p>
      </dgm:t>
    </dgm:pt>
    <dgm:pt modelId="{1D2A23AC-F31A-41E8-AF5C-24D130489A68}">
      <dgm:prSet/>
      <dgm:spPr/>
      <dgm:t>
        <a:bodyPr/>
        <a:lstStyle/>
        <a:p>
          <a:r>
            <a:rPr lang="en-US" b="1"/>
            <a:t>Student Success</a:t>
          </a:r>
          <a:endParaRPr lang="en-US"/>
        </a:p>
      </dgm:t>
    </dgm:pt>
    <dgm:pt modelId="{0D4AA8AE-4567-4556-82E2-626526E75912}" type="parTrans" cxnId="{7121F349-5736-4357-9662-8F30E50A1FDD}">
      <dgm:prSet/>
      <dgm:spPr/>
      <dgm:t>
        <a:bodyPr/>
        <a:lstStyle/>
        <a:p>
          <a:endParaRPr lang="en-US"/>
        </a:p>
      </dgm:t>
    </dgm:pt>
    <dgm:pt modelId="{662BE9BB-2BC7-4EB2-A2FA-A32CEF9796A1}" type="sibTrans" cxnId="{7121F349-5736-4357-9662-8F30E50A1FDD}">
      <dgm:prSet/>
      <dgm:spPr/>
      <dgm:t>
        <a:bodyPr/>
        <a:lstStyle/>
        <a:p>
          <a:endParaRPr lang="en-US"/>
        </a:p>
      </dgm:t>
    </dgm:pt>
    <dgm:pt modelId="{BC41D194-F5BB-42AA-8D37-7CA3271E41E7}">
      <dgm:prSet/>
      <dgm:spPr/>
      <dgm:t>
        <a:bodyPr/>
        <a:lstStyle/>
        <a:p>
          <a:r>
            <a:rPr lang="en-US" b="1"/>
            <a:t>Diversity, Equity, Inclusion, and Community</a:t>
          </a:r>
          <a:endParaRPr lang="en-US"/>
        </a:p>
      </dgm:t>
    </dgm:pt>
    <dgm:pt modelId="{C5BEC39D-E06D-454B-9A04-7E49BB5FC3D2}" type="parTrans" cxnId="{391747E3-228F-4B5C-B416-09ADE16A7460}">
      <dgm:prSet/>
      <dgm:spPr/>
      <dgm:t>
        <a:bodyPr/>
        <a:lstStyle/>
        <a:p>
          <a:endParaRPr lang="en-US"/>
        </a:p>
      </dgm:t>
    </dgm:pt>
    <dgm:pt modelId="{CD4FA06C-84B3-45B5-A46B-60B5EDD6DA5D}" type="sibTrans" cxnId="{391747E3-228F-4B5C-B416-09ADE16A7460}">
      <dgm:prSet/>
      <dgm:spPr/>
      <dgm:t>
        <a:bodyPr/>
        <a:lstStyle/>
        <a:p>
          <a:endParaRPr lang="en-US"/>
        </a:p>
      </dgm:t>
    </dgm:pt>
    <dgm:pt modelId="{37899A41-8244-49F9-BE60-07B78538E15F}" type="pres">
      <dgm:prSet presAssocID="{DFC2CCB4-4FE1-449F-87D8-4405FA65BDBD}" presName="Name0" presStyleCnt="0">
        <dgm:presLayoutVars>
          <dgm:dir/>
          <dgm:animLvl val="lvl"/>
          <dgm:resizeHandles val="exact"/>
        </dgm:presLayoutVars>
      </dgm:prSet>
      <dgm:spPr/>
    </dgm:pt>
    <dgm:pt modelId="{2111B33A-EF0D-4776-BF22-D61CB8902506}" type="pres">
      <dgm:prSet presAssocID="{8F2E61E0-7EFD-4B88-A98B-D1E5B4B29FBC}" presName="boxAndChildren" presStyleCnt="0"/>
      <dgm:spPr/>
    </dgm:pt>
    <dgm:pt modelId="{603CE05F-F02A-4BA5-A5C1-D51A139BCF7C}" type="pres">
      <dgm:prSet presAssocID="{8F2E61E0-7EFD-4B88-A98B-D1E5B4B29FBC}" presName="parentTextBox" presStyleLbl="node1" presStyleIdx="0" presStyleCnt="1"/>
      <dgm:spPr/>
    </dgm:pt>
    <dgm:pt modelId="{A7280DB5-D0C9-407F-90AA-2BF9E6D49C89}" type="pres">
      <dgm:prSet presAssocID="{8F2E61E0-7EFD-4B88-A98B-D1E5B4B29FBC}" presName="entireBox" presStyleLbl="node1" presStyleIdx="0" presStyleCnt="1"/>
      <dgm:spPr/>
    </dgm:pt>
    <dgm:pt modelId="{01735B4D-1FDC-4EF7-BE20-1CE77BB9D6B7}" type="pres">
      <dgm:prSet presAssocID="{8F2E61E0-7EFD-4B88-A98B-D1E5B4B29FBC}" presName="descendantBox" presStyleCnt="0"/>
      <dgm:spPr/>
    </dgm:pt>
    <dgm:pt modelId="{64626B34-3555-4959-8EFA-1BD67666D2C8}" type="pres">
      <dgm:prSet presAssocID="{1D2A23AC-F31A-41E8-AF5C-24D130489A68}" presName="childTextBox" presStyleLbl="fgAccFollowNode1" presStyleIdx="0" presStyleCnt="2">
        <dgm:presLayoutVars>
          <dgm:bulletEnabled val="1"/>
        </dgm:presLayoutVars>
      </dgm:prSet>
      <dgm:spPr/>
    </dgm:pt>
    <dgm:pt modelId="{E5CC35BF-57AD-4ACA-8F07-8A7535441A36}" type="pres">
      <dgm:prSet presAssocID="{BC41D194-F5BB-42AA-8D37-7CA3271E41E7}" presName="childTextBox" presStyleLbl="fgAccFollowNode1" presStyleIdx="1" presStyleCnt="2">
        <dgm:presLayoutVars>
          <dgm:bulletEnabled val="1"/>
        </dgm:presLayoutVars>
      </dgm:prSet>
      <dgm:spPr/>
    </dgm:pt>
  </dgm:ptLst>
  <dgm:cxnLst>
    <dgm:cxn modelId="{2FE95803-AFE1-4B60-A1D9-92B573ED7749}" type="presOf" srcId="{DFC2CCB4-4FE1-449F-87D8-4405FA65BDBD}" destId="{37899A41-8244-49F9-BE60-07B78538E15F}" srcOrd="0" destOrd="0" presId="urn:microsoft.com/office/officeart/2005/8/layout/process4"/>
    <dgm:cxn modelId="{E494D30E-D7AC-4624-B4DB-AB4454E2F146}" type="presOf" srcId="{8F2E61E0-7EFD-4B88-A98B-D1E5B4B29FBC}" destId="{A7280DB5-D0C9-407F-90AA-2BF9E6D49C89}" srcOrd="1" destOrd="0" presId="urn:microsoft.com/office/officeart/2005/8/layout/process4"/>
    <dgm:cxn modelId="{6326FC26-45ED-439D-B2CB-915E0B557C29}" type="presOf" srcId="{BC41D194-F5BB-42AA-8D37-7CA3271E41E7}" destId="{E5CC35BF-57AD-4ACA-8F07-8A7535441A36}" srcOrd="0" destOrd="0" presId="urn:microsoft.com/office/officeart/2005/8/layout/process4"/>
    <dgm:cxn modelId="{36F2E946-CBE7-46EA-A1E7-694B715E7694}" srcId="{DFC2CCB4-4FE1-449F-87D8-4405FA65BDBD}" destId="{8F2E61E0-7EFD-4B88-A98B-D1E5B4B29FBC}" srcOrd="0" destOrd="0" parTransId="{8BCCDEB9-2077-45C7-8A0F-7DB1D30128A1}" sibTransId="{10C52587-AC69-494C-8C0D-23A469EBF4EA}"/>
    <dgm:cxn modelId="{7121F349-5736-4357-9662-8F30E50A1FDD}" srcId="{8F2E61E0-7EFD-4B88-A98B-D1E5B4B29FBC}" destId="{1D2A23AC-F31A-41E8-AF5C-24D130489A68}" srcOrd="0" destOrd="0" parTransId="{0D4AA8AE-4567-4556-82E2-626526E75912}" sibTransId="{662BE9BB-2BC7-4EB2-A2FA-A32CEF9796A1}"/>
    <dgm:cxn modelId="{62B8DBD2-EB15-47B3-9CDF-780F2D2E76F4}" type="presOf" srcId="{8F2E61E0-7EFD-4B88-A98B-D1E5B4B29FBC}" destId="{603CE05F-F02A-4BA5-A5C1-D51A139BCF7C}" srcOrd="0" destOrd="0" presId="urn:microsoft.com/office/officeart/2005/8/layout/process4"/>
    <dgm:cxn modelId="{391747E3-228F-4B5C-B416-09ADE16A7460}" srcId="{8F2E61E0-7EFD-4B88-A98B-D1E5B4B29FBC}" destId="{BC41D194-F5BB-42AA-8D37-7CA3271E41E7}" srcOrd="1" destOrd="0" parTransId="{C5BEC39D-E06D-454B-9A04-7E49BB5FC3D2}" sibTransId="{CD4FA06C-84B3-45B5-A46B-60B5EDD6DA5D}"/>
    <dgm:cxn modelId="{34C044FD-8EFA-4EC7-A02F-778C435324F7}" type="presOf" srcId="{1D2A23AC-F31A-41E8-AF5C-24D130489A68}" destId="{64626B34-3555-4959-8EFA-1BD67666D2C8}" srcOrd="0" destOrd="0" presId="urn:microsoft.com/office/officeart/2005/8/layout/process4"/>
    <dgm:cxn modelId="{116A74FE-1056-4FD5-BF00-551F5B884A03}" type="presParOf" srcId="{37899A41-8244-49F9-BE60-07B78538E15F}" destId="{2111B33A-EF0D-4776-BF22-D61CB8902506}" srcOrd="0" destOrd="0" presId="urn:microsoft.com/office/officeart/2005/8/layout/process4"/>
    <dgm:cxn modelId="{E952EA6A-02C6-47EB-ADF5-84F7C8FC7E70}" type="presParOf" srcId="{2111B33A-EF0D-4776-BF22-D61CB8902506}" destId="{603CE05F-F02A-4BA5-A5C1-D51A139BCF7C}" srcOrd="0" destOrd="0" presId="urn:microsoft.com/office/officeart/2005/8/layout/process4"/>
    <dgm:cxn modelId="{9CF00206-BCDD-49FE-8595-DAF78CE01356}" type="presParOf" srcId="{2111B33A-EF0D-4776-BF22-D61CB8902506}" destId="{A7280DB5-D0C9-407F-90AA-2BF9E6D49C89}" srcOrd="1" destOrd="0" presId="urn:microsoft.com/office/officeart/2005/8/layout/process4"/>
    <dgm:cxn modelId="{6237DB3F-81FD-4B9C-AA1A-29EA048B4DCB}" type="presParOf" srcId="{2111B33A-EF0D-4776-BF22-D61CB8902506}" destId="{01735B4D-1FDC-4EF7-BE20-1CE77BB9D6B7}" srcOrd="2" destOrd="0" presId="urn:microsoft.com/office/officeart/2005/8/layout/process4"/>
    <dgm:cxn modelId="{368CD3D4-5E91-407F-B3A9-2F84B8313720}" type="presParOf" srcId="{01735B4D-1FDC-4EF7-BE20-1CE77BB9D6B7}" destId="{64626B34-3555-4959-8EFA-1BD67666D2C8}" srcOrd="0" destOrd="0" presId="urn:microsoft.com/office/officeart/2005/8/layout/process4"/>
    <dgm:cxn modelId="{BA32AAD5-1504-45B7-9E31-9ED5E4662347}" type="presParOf" srcId="{01735B4D-1FDC-4EF7-BE20-1CE77BB9D6B7}" destId="{E5CC35BF-57AD-4ACA-8F07-8A7535441A3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9E627-9E7F-4299-BCA5-8A7AD62A91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A739B4-B55F-4191-90ED-22DE5F51BFA8}">
      <dgm:prSet/>
      <dgm:spPr/>
      <dgm:t>
        <a:bodyPr/>
        <a:lstStyle/>
        <a:p>
          <a:r>
            <a:rPr lang="en-US"/>
            <a:t>Black Solidarity Think Tank &amp; PDD Partnership</a:t>
          </a:r>
        </a:p>
      </dgm:t>
    </dgm:pt>
    <dgm:pt modelId="{D7C4AD47-CC9A-4BF1-8CFE-2E092838C01D}" type="parTrans" cxnId="{2A7201AE-F6E2-4F76-9D68-A3777313DF90}">
      <dgm:prSet/>
      <dgm:spPr/>
      <dgm:t>
        <a:bodyPr/>
        <a:lstStyle/>
        <a:p>
          <a:endParaRPr lang="en-US"/>
        </a:p>
      </dgm:t>
    </dgm:pt>
    <dgm:pt modelId="{14C0C713-89EA-4F69-B876-DBFFF4F17E6F}" type="sibTrans" cxnId="{2A7201AE-F6E2-4F76-9D68-A3777313DF90}">
      <dgm:prSet/>
      <dgm:spPr/>
      <dgm:t>
        <a:bodyPr/>
        <a:lstStyle/>
        <a:p>
          <a:endParaRPr lang="en-US"/>
        </a:p>
      </dgm:t>
    </dgm:pt>
    <dgm:pt modelId="{4A265ED8-82BC-475D-BCB1-5F10A7165BD7}">
      <dgm:prSet/>
      <dgm:spPr/>
      <dgm:t>
        <a:bodyPr/>
        <a:lstStyle/>
        <a:p>
          <a:r>
            <a:rPr lang="en-US"/>
            <a:t>Fall- Dr. Derrick Brooms</a:t>
          </a:r>
        </a:p>
      </dgm:t>
    </dgm:pt>
    <dgm:pt modelId="{197F339A-F782-48AD-A5E1-7642C52C10CA}" type="parTrans" cxnId="{4A1548CB-3114-4EEE-93B1-552FDA359BE4}">
      <dgm:prSet/>
      <dgm:spPr/>
      <dgm:t>
        <a:bodyPr/>
        <a:lstStyle/>
        <a:p>
          <a:endParaRPr lang="en-US"/>
        </a:p>
      </dgm:t>
    </dgm:pt>
    <dgm:pt modelId="{E91BB37C-8A84-449F-9430-B2556783C97E}" type="sibTrans" cxnId="{4A1548CB-3114-4EEE-93B1-552FDA359BE4}">
      <dgm:prSet/>
      <dgm:spPr/>
      <dgm:t>
        <a:bodyPr/>
        <a:lstStyle/>
        <a:p>
          <a:endParaRPr lang="en-US"/>
        </a:p>
      </dgm:t>
    </dgm:pt>
    <dgm:pt modelId="{1CD3839F-6A18-4F7C-847A-A25180303F97}">
      <dgm:prSet/>
      <dgm:spPr/>
      <dgm:t>
        <a:bodyPr/>
        <a:lstStyle/>
        <a:p>
          <a:r>
            <a:rPr lang="en-US"/>
            <a:t>Winter- Dr. Sankofa Waters</a:t>
          </a:r>
        </a:p>
      </dgm:t>
    </dgm:pt>
    <dgm:pt modelId="{606B375C-3362-40A5-9CED-B792E598E31D}" type="parTrans" cxnId="{04734862-F3A7-4A7F-8C5B-DCB6E2164ED3}">
      <dgm:prSet/>
      <dgm:spPr/>
      <dgm:t>
        <a:bodyPr/>
        <a:lstStyle/>
        <a:p>
          <a:endParaRPr lang="en-US"/>
        </a:p>
      </dgm:t>
    </dgm:pt>
    <dgm:pt modelId="{14FB86DA-2126-4EDD-A90B-EC9E31771D59}" type="sibTrans" cxnId="{04734862-F3A7-4A7F-8C5B-DCB6E2164ED3}">
      <dgm:prSet/>
      <dgm:spPr/>
      <dgm:t>
        <a:bodyPr/>
        <a:lstStyle/>
        <a:p>
          <a:endParaRPr lang="en-US"/>
        </a:p>
      </dgm:t>
    </dgm:pt>
    <dgm:pt modelId="{777C423B-9E49-4B85-A0CB-5C04EDE6DC6A}">
      <dgm:prSet/>
      <dgm:spPr/>
      <dgm:t>
        <a:bodyPr/>
        <a:lstStyle/>
        <a:p>
          <a:r>
            <a:rPr lang="en-US"/>
            <a:t>Spring- Dr. Frank Harris III (upcoming)</a:t>
          </a:r>
        </a:p>
      </dgm:t>
    </dgm:pt>
    <dgm:pt modelId="{47CF5085-EEBA-4D1E-8D11-524128A9B590}" type="parTrans" cxnId="{EB9BF132-F4E7-4B35-9CD9-2A9B738ED0A2}">
      <dgm:prSet/>
      <dgm:spPr/>
      <dgm:t>
        <a:bodyPr/>
        <a:lstStyle/>
        <a:p>
          <a:endParaRPr lang="en-US"/>
        </a:p>
      </dgm:t>
    </dgm:pt>
    <dgm:pt modelId="{78AB76C2-6128-4CD7-83EF-A8148C48560C}" type="sibTrans" cxnId="{EB9BF132-F4E7-4B35-9CD9-2A9B738ED0A2}">
      <dgm:prSet/>
      <dgm:spPr/>
      <dgm:t>
        <a:bodyPr/>
        <a:lstStyle/>
        <a:p>
          <a:endParaRPr lang="en-US"/>
        </a:p>
      </dgm:t>
    </dgm:pt>
    <dgm:pt modelId="{2782DE38-7F5A-481B-A95A-D3DB8B67020F}">
      <dgm:prSet/>
      <dgm:spPr/>
      <dgm:t>
        <a:bodyPr/>
        <a:lstStyle/>
        <a:p>
          <a:r>
            <a:rPr lang="en-US"/>
            <a:t>*recordings available on 20/21 Dev Day Canvas shell*</a:t>
          </a:r>
        </a:p>
      </dgm:t>
    </dgm:pt>
    <dgm:pt modelId="{A8465859-8084-44E3-8134-F0A0B282A878}" type="parTrans" cxnId="{89C70174-ED77-4D19-AF76-6A2D18332445}">
      <dgm:prSet/>
      <dgm:spPr/>
      <dgm:t>
        <a:bodyPr/>
        <a:lstStyle/>
        <a:p>
          <a:endParaRPr lang="en-US"/>
        </a:p>
      </dgm:t>
    </dgm:pt>
    <dgm:pt modelId="{DBE7920F-E684-462F-85FA-1A5D422BA9DF}" type="sibTrans" cxnId="{89C70174-ED77-4D19-AF76-6A2D18332445}">
      <dgm:prSet/>
      <dgm:spPr/>
      <dgm:t>
        <a:bodyPr/>
        <a:lstStyle/>
        <a:p>
          <a:endParaRPr lang="en-US"/>
        </a:p>
      </dgm:t>
    </dgm:pt>
    <dgm:pt modelId="{6AAE98DE-975D-4B95-904D-95DCC07B787A}">
      <dgm:prSet/>
      <dgm:spPr/>
      <dgm:t>
        <a:bodyPr/>
        <a:lstStyle/>
        <a:p>
          <a:r>
            <a:rPr lang="en-US"/>
            <a:t>College Success Course </a:t>
          </a:r>
        </a:p>
      </dgm:t>
    </dgm:pt>
    <dgm:pt modelId="{5EBC1050-0A5F-4889-851B-79B7CDC5B58A}" type="parTrans" cxnId="{F6B650AB-D7F3-4256-86C3-DC1B716B026D}">
      <dgm:prSet/>
      <dgm:spPr/>
      <dgm:t>
        <a:bodyPr/>
        <a:lstStyle/>
        <a:p>
          <a:endParaRPr lang="en-US"/>
        </a:p>
      </dgm:t>
    </dgm:pt>
    <dgm:pt modelId="{9F8847D9-E5A6-4E09-908D-DE8FE19F4AA5}" type="sibTrans" cxnId="{F6B650AB-D7F3-4256-86C3-DC1B716B026D}">
      <dgm:prSet/>
      <dgm:spPr/>
      <dgm:t>
        <a:bodyPr/>
        <a:lstStyle/>
        <a:p>
          <a:endParaRPr lang="en-US"/>
        </a:p>
      </dgm:t>
    </dgm:pt>
    <dgm:pt modelId="{B646CF0E-709C-4E19-A6D8-873D373BADBC}">
      <dgm:prSet/>
      <dgm:spPr/>
      <dgm:t>
        <a:bodyPr/>
        <a:lstStyle/>
        <a:p>
          <a:r>
            <a:rPr lang="en-US"/>
            <a:t>Relaunching Fall 2021</a:t>
          </a:r>
        </a:p>
      </dgm:t>
    </dgm:pt>
    <dgm:pt modelId="{FB54F767-4084-492B-83DC-98FF387CB186}" type="parTrans" cxnId="{A811857F-06F7-4A6A-8CB7-EF461902DFC4}">
      <dgm:prSet/>
      <dgm:spPr/>
      <dgm:t>
        <a:bodyPr/>
        <a:lstStyle/>
        <a:p>
          <a:endParaRPr lang="en-US"/>
        </a:p>
      </dgm:t>
    </dgm:pt>
    <dgm:pt modelId="{82F98CE8-9EA1-4EBF-A66A-7B64011D5E88}" type="sibTrans" cxnId="{A811857F-06F7-4A6A-8CB7-EF461902DFC4}">
      <dgm:prSet/>
      <dgm:spPr/>
      <dgm:t>
        <a:bodyPr/>
        <a:lstStyle/>
        <a:p>
          <a:endParaRPr lang="en-US"/>
        </a:p>
      </dgm:t>
    </dgm:pt>
    <dgm:pt modelId="{D8CCF15B-CF2F-4BA9-BAA6-BAC6CB8152FA}">
      <dgm:prSet/>
      <dgm:spPr/>
      <dgm:t>
        <a:bodyPr/>
        <a:lstStyle/>
        <a:p>
          <a:r>
            <a:rPr lang="en-US"/>
            <a:t>Course Data Dashboard</a:t>
          </a:r>
        </a:p>
      </dgm:t>
    </dgm:pt>
    <dgm:pt modelId="{3A963549-7128-4331-9411-3A1352CBD0DD}" type="parTrans" cxnId="{867F27AF-177D-4355-92C7-5B983D71A332}">
      <dgm:prSet/>
      <dgm:spPr/>
      <dgm:t>
        <a:bodyPr/>
        <a:lstStyle/>
        <a:p>
          <a:endParaRPr lang="en-US"/>
        </a:p>
      </dgm:t>
    </dgm:pt>
    <dgm:pt modelId="{E5007BC1-2AEB-4D62-AF07-D8D4B86FDCDE}" type="sibTrans" cxnId="{867F27AF-177D-4355-92C7-5B983D71A332}">
      <dgm:prSet/>
      <dgm:spPr/>
      <dgm:t>
        <a:bodyPr/>
        <a:lstStyle/>
        <a:p>
          <a:endParaRPr lang="en-US"/>
        </a:p>
      </dgm:t>
    </dgm:pt>
    <dgm:pt modelId="{7DD145EE-FBC2-4DC7-8291-BA32B07D8195}">
      <dgm:prSet/>
      <dgm:spPr/>
      <dgm:t>
        <a:bodyPr/>
        <a:lstStyle/>
        <a:p>
          <a:r>
            <a:rPr lang="en-US"/>
            <a:t>Transparency to help us explore and close opportunity gaps</a:t>
          </a:r>
        </a:p>
      </dgm:t>
    </dgm:pt>
    <dgm:pt modelId="{49FF1D77-2FD0-4FF3-B193-AC6422FC1354}" type="parTrans" cxnId="{D8275B4F-712D-45E9-8584-A77C74F5F261}">
      <dgm:prSet/>
      <dgm:spPr/>
      <dgm:t>
        <a:bodyPr/>
        <a:lstStyle/>
        <a:p>
          <a:endParaRPr lang="en-US"/>
        </a:p>
      </dgm:t>
    </dgm:pt>
    <dgm:pt modelId="{F63C8F3E-3AD4-497B-9C64-019D0D61D27B}" type="sibTrans" cxnId="{D8275B4F-712D-45E9-8584-A77C74F5F261}">
      <dgm:prSet/>
      <dgm:spPr/>
      <dgm:t>
        <a:bodyPr/>
        <a:lstStyle/>
        <a:p>
          <a:endParaRPr lang="en-US"/>
        </a:p>
      </dgm:t>
    </dgm:pt>
    <dgm:pt modelId="{3EACE8F8-A0E0-46A2-BAB7-2793FDB5A696}">
      <dgm:prSet/>
      <dgm:spPr/>
      <dgm:t>
        <a:bodyPr/>
        <a:lstStyle/>
        <a:p>
          <a:r>
            <a:rPr lang="en-US"/>
            <a:t>English Directed Self-Placement </a:t>
          </a:r>
        </a:p>
      </dgm:t>
    </dgm:pt>
    <dgm:pt modelId="{74BA1858-1B50-42B2-8DE5-352A9C8F26F2}" type="parTrans" cxnId="{EA9556D9-36BA-421A-B5CC-AF3697F013D1}">
      <dgm:prSet/>
      <dgm:spPr/>
      <dgm:t>
        <a:bodyPr/>
        <a:lstStyle/>
        <a:p>
          <a:endParaRPr lang="en-US"/>
        </a:p>
      </dgm:t>
    </dgm:pt>
    <dgm:pt modelId="{4851AFF2-3541-4FE3-8A6D-B6FC7FDB5A49}" type="sibTrans" cxnId="{EA9556D9-36BA-421A-B5CC-AF3697F013D1}">
      <dgm:prSet/>
      <dgm:spPr/>
      <dgm:t>
        <a:bodyPr/>
        <a:lstStyle/>
        <a:p>
          <a:endParaRPr lang="en-US"/>
        </a:p>
      </dgm:t>
    </dgm:pt>
    <dgm:pt modelId="{EA7CF1AB-8E64-40E2-846D-B1A069349FFD}">
      <dgm:prSet/>
      <dgm:spPr/>
      <dgm:t>
        <a:bodyPr/>
        <a:lstStyle/>
        <a:p>
          <a:r>
            <a:rPr lang="en-US"/>
            <a:t>1,542 students </a:t>
          </a:r>
        </a:p>
      </dgm:t>
    </dgm:pt>
    <dgm:pt modelId="{2CEC228D-B476-452B-BFE0-38B1322976A0}" type="parTrans" cxnId="{7BE52874-F62A-4D66-9A7A-2FB5E2F8CBA7}">
      <dgm:prSet/>
      <dgm:spPr/>
      <dgm:t>
        <a:bodyPr/>
        <a:lstStyle/>
        <a:p>
          <a:endParaRPr lang="en-US"/>
        </a:p>
      </dgm:t>
    </dgm:pt>
    <dgm:pt modelId="{2D28EBF3-F424-4313-A068-B52889CAB6F1}" type="sibTrans" cxnId="{7BE52874-F62A-4D66-9A7A-2FB5E2F8CBA7}">
      <dgm:prSet/>
      <dgm:spPr/>
      <dgm:t>
        <a:bodyPr/>
        <a:lstStyle/>
        <a:p>
          <a:endParaRPr lang="en-US"/>
        </a:p>
      </dgm:t>
    </dgm:pt>
    <dgm:pt modelId="{C7741ED9-9A24-4308-95DB-78F0598EBA7E}">
      <dgm:prSet/>
      <dgm:spPr/>
      <dgm:t>
        <a:bodyPr/>
        <a:lstStyle/>
        <a:p>
          <a:r>
            <a:rPr lang="en-US"/>
            <a:t>94% placed into college-level English versus 43% pre-DSP</a:t>
          </a:r>
        </a:p>
      </dgm:t>
    </dgm:pt>
    <dgm:pt modelId="{9AAE8A94-4303-4814-BF48-8DCD783DD337}" type="parTrans" cxnId="{05BD0686-2410-4A55-B035-DFBA89B6CDF4}">
      <dgm:prSet/>
      <dgm:spPr/>
      <dgm:t>
        <a:bodyPr/>
        <a:lstStyle/>
        <a:p>
          <a:endParaRPr lang="en-US"/>
        </a:p>
      </dgm:t>
    </dgm:pt>
    <dgm:pt modelId="{8F6332A6-2A1F-466E-A602-244F9A0ECF63}" type="sibTrans" cxnId="{05BD0686-2410-4A55-B035-DFBA89B6CDF4}">
      <dgm:prSet/>
      <dgm:spPr/>
      <dgm:t>
        <a:bodyPr/>
        <a:lstStyle/>
        <a:p>
          <a:endParaRPr lang="en-US"/>
        </a:p>
      </dgm:t>
    </dgm:pt>
    <dgm:pt modelId="{60948E84-D09D-4DD6-9DC3-6234320A62A0}">
      <dgm:prSet/>
      <dgm:spPr/>
      <dgm:t>
        <a:bodyPr/>
        <a:lstStyle/>
        <a:p>
          <a:r>
            <a:rPr lang="en-US"/>
            <a:t>New Educational Planner, BTS Completion Navigator, Advising hourly workers</a:t>
          </a:r>
        </a:p>
      </dgm:t>
    </dgm:pt>
    <dgm:pt modelId="{C84E5BDF-1BEA-4142-9592-A3E9B82711E2}" type="parTrans" cxnId="{56E33148-DD83-4AF2-98D6-4839D919B3C1}">
      <dgm:prSet/>
      <dgm:spPr/>
      <dgm:t>
        <a:bodyPr/>
        <a:lstStyle/>
        <a:p>
          <a:endParaRPr lang="en-US"/>
        </a:p>
      </dgm:t>
    </dgm:pt>
    <dgm:pt modelId="{E25605A5-1BC6-48A7-A147-DECCCEBB9EF5}" type="sibTrans" cxnId="{56E33148-DD83-4AF2-98D6-4839D919B3C1}">
      <dgm:prSet/>
      <dgm:spPr/>
      <dgm:t>
        <a:bodyPr/>
        <a:lstStyle/>
        <a:p>
          <a:endParaRPr lang="en-US"/>
        </a:p>
      </dgm:t>
    </dgm:pt>
    <dgm:pt modelId="{5A958892-EAB3-4256-ACDE-AC1A64D82A2F}">
      <dgm:prSet/>
      <dgm:spPr/>
      <dgm:t>
        <a:bodyPr/>
        <a:lstStyle/>
        <a:p>
          <a:r>
            <a:rPr lang="en-US"/>
            <a:t>Faculty Invitation for Guiding Team 2021-23 (AY)</a:t>
          </a:r>
        </a:p>
      </dgm:t>
    </dgm:pt>
    <dgm:pt modelId="{45A3CC7E-1520-478B-B529-919ECF7636FF}" type="parTrans" cxnId="{DAF91F2B-8768-4E26-84DD-4CF50E08023D}">
      <dgm:prSet/>
      <dgm:spPr/>
      <dgm:t>
        <a:bodyPr/>
        <a:lstStyle/>
        <a:p>
          <a:endParaRPr lang="en-US"/>
        </a:p>
      </dgm:t>
    </dgm:pt>
    <dgm:pt modelId="{297D42F1-8ECB-4A14-B8E6-7DA894F9E771}" type="sibTrans" cxnId="{DAF91F2B-8768-4E26-84DD-4CF50E08023D}">
      <dgm:prSet/>
      <dgm:spPr/>
      <dgm:t>
        <a:bodyPr/>
        <a:lstStyle/>
        <a:p>
          <a:endParaRPr lang="en-US"/>
        </a:p>
      </dgm:t>
    </dgm:pt>
    <dgm:pt modelId="{D7A0265B-72F7-4EE8-BE8A-E32956B24EEE}">
      <dgm:prSet/>
      <dgm:spPr/>
      <dgm:t>
        <a:bodyPr/>
        <a:lstStyle/>
        <a:p>
          <a:r>
            <a:rPr lang="en-US"/>
            <a:t>See email from kate.krieg@seattlecolleges.edu</a:t>
          </a:r>
        </a:p>
      </dgm:t>
    </dgm:pt>
    <dgm:pt modelId="{6C9590DC-C16B-4450-A2B7-F775265D15B8}" type="parTrans" cxnId="{84B0DEA7-090B-464A-B134-E05492FE36D1}">
      <dgm:prSet/>
      <dgm:spPr/>
      <dgm:t>
        <a:bodyPr/>
        <a:lstStyle/>
        <a:p>
          <a:endParaRPr lang="en-US"/>
        </a:p>
      </dgm:t>
    </dgm:pt>
    <dgm:pt modelId="{45BD9624-8698-4A51-B3E6-1AD7F2B473FB}" type="sibTrans" cxnId="{84B0DEA7-090B-464A-B134-E05492FE36D1}">
      <dgm:prSet/>
      <dgm:spPr/>
      <dgm:t>
        <a:bodyPr/>
        <a:lstStyle/>
        <a:p>
          <a:endParaRPr lang="en-US"/>
        </a:p>
      </dgm:t>
    </dgm:pt>
    <dgm:pt modelId="{8DB21694-3FFB-450B-86E9-175EC5ED25B3}" type="pres">
      <dgm:prSet presAssocID="{5669E627-9E7F-4299-BCA5-8A7AD62A91D4}" presName="linear" presStyleCnt="0">
        <dgm:presLayoutVars>
          <dgm:animLvl val="lvl"/>
          <dgm:resizeHandles val="exact"/>
        </dgm:presLayoutVars>
      </dgm:prSet>
      <dgm:spPr/>
    </dgm:pt>
    <dgm:pt modelId="{4D5BF933-9E24-4387-886A-016DE34C5C0C}" type="pres">
      <dgm:prSet presAssocID="{6CA739B4-B55F-4191-90ED-22DE5F51BFA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A68C326-C9FB-436A-9845-1F7AC32D0507}" type="pres">
      <dgm:prSet presAssocID="{6CA739B4-B55F-4191-90ED-22DE5F51BFA8}" presName="childText" presStyleLbl="revTx" presStyleIdx="0" presStyleCnt="5">
        <dgm:presLayoutVars>
          <dgm:bulletEnabled val="1"/>
        </dgm:presLayoutVars>
      </dgm:prSet>
      <dgm:spPr/>
    </dgm:pt>
    <dgm:pt modelId="{5F39A367-0BCF-49BC-8647-AD1E2DAF7096}" type="pres">
      <dgm:prSet presAssocID="{6AAE98DE-975D-4B95-904D-95DCC07B787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0A76647-2D7C-4D36-95AA-0F0DF0D429A5}" type="pres">
      <dgm:prSet presAssocID="{6AAE98DE-975D-4B95-904D-95DCC07B787A}" presName="childText" presStyleLbl="revTx" presStyleIdx="1" presStyleCnt="5">
        <dgm:presLayoutVars>
          <dgm:bulletEnabled val="1"/>
        </dgm:presLayoutVars>
      </dgm:prSet>
      <dgm:spPr/>
    </dgm:pt>
    <dgm:pt modelId="{86A8724B-D55E-495A-A9BA-3D06134A647E}" type="pres">
      <dgm:prSet presAssocID="{D8CCF15B-CF2F-4BA9-BAA6-BAC6CB8152F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64BEAE-E345-4EB5-828D-9AC824CCCF83}" type="pres">
      <dgm:prSet presAssocID="{D8CCF15B-CF2F-4BA9-BAA6-BAC6CB8152FA}" presName="childText" presStyleLbl="revTx" presStyleIdx="2" presStyleCnt="5">
        <dgm:presLayoutVars>
          <dgm:bulletEnabled val="1"/>
        </dgm:presLayoutVars>
      </dgm:prSet>
      <dgm:spPr/>
    </dgm:pt>
    <dgm:pt modelId="{93110B5E-BAA6-4967-8E1A-5870EF18C27D}" type="pres">
      <dgm:prSet presAssocID="{3EACE8F8-A0E0-46A2-BAB7-2793FDB5A69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AB3CCBD-E205-43B1-9797-6764A190E397}" type="pres">
      <dgm:prSet presAssocID="{3EACE8F8-A0E0-46A2-BAB7-2793FDB5A696}" presName="childText" presStyleLbl="revTx" presStyleIdx="3" presStyleCnt="5">
        <dgm:presLayoutVars>
          <dgm:bulletEnabled val="1"/>
        </dgm:presLayoutVars>
      </dgm:prSet>
      <dgm:spPr/>
    </dgm:pt>
    <dgm:pt modelId="{BC035F07-07E1-40B8-BD3B-ACDD450D0BC5}" type="pres">
      <dgm:prSet presAssocID="{60948E84-D09D-4DD6-9DC3-6234320A62A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049AFA8-8B16-4C62-AB0B-9777B06510C0}" type="pres">
      <dgm:prSet presAssocID="{E25605A5-1BC6-48A7-A147-DECCCEBB9EF5}" presName="spacer" presStyleCnt="0"/>
      <dgm:spPr/>
    </dgm:pt>
    <dgm:pt modelId="{21075F7E-A4BF-4588-AB9E-5309A541849A}" type="pres">
      <dgm:prSet presAssocID="{5A958892-EAB3-4256-ACDE-AC1A64D82A2F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68FEA01D-8282-426F-8607-41B5B762EAFB}" type="pres">
      <dgm:prSet presAssocID="{5A958892-EAB3-4256-ACDE-AC1A64D82A2F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62000B04-93BE-4FE1-959C-B1581F7CE020}" type="presOf" srcId="{6AAE98DE-975D-4B95-904D-95DCC07B787A}" destId="{5F39A367-0BCF-49BC-8647-AD1E2DAF7096}" srcOrd="0" destOrd="0" presId="urn:microsoft.com/office/officeart/2005/8/layout/vList2"/>
    <dgm:cxn modelId="{E99E7B10-993E-4B7A-B677-4A699AD73CD2}" type="presOf" srcId="{3EACE8F8-A0E0-46A2-BAB7-2793FDB5A696}" destId="{93110B5E-BAA6-4967-8E1A-5870EF18C27D}" srcOrd="0" destOrd="0" presId="urn:microsoft.com/office/officeart/2005/8/layout/vList2"/>
    <dgm:cxn modelId="{78B36F1A-CF69-4696-9F33-0A2AE6CA614E}" type="presOf" srcId="{6CA739B4-B55F-4191-90ED-22DE5F51BFA8}" destId="{4D5BF933-9E24-4387-886A-016DE34C5C0C}" srcOrd="0" destOrd="0" presId="urn:microsoft.com/office/officeart/2005/8/layout/vList2"/>
    <dgm:cxn modelId="{817C982A-57E4-45F5-AAC2-725ED0C30135}" type="presOf" srcId="{7DD145EE-FBC2-4DC7-8291-BA32B07D8195}" destId="{4D64BEAE-E345-4EB5-828D-9AC824CCCF83}" srcOrd="0" destOrd="0" presId="urn:microsoft.com/office/officeart/2005/8/layout/vList2"/>
    <dgm:cxn modelId="{DAF91F2B-8768-4E26-84DD-4CF50E08023D}" srcId="{5669E627-9E7F-4299-BCA5-8A7AD62A91D4}" destId="{5A958892-EAB3-4256-ACDE-AC1A64D82A2F}" srcOrd="5" destOrd="0" parTransId="{45A3CC7E-1520-478B-B529-919ECF7636FF}" sibTransId="{297D42F1-8ECB-4A14-B8E6-7DA894F9E771}"/>
    <dgm:cxn modelId="{EB9BF132-F4E7-4B35-9CD9-2A9B738ED0A2}" srcId="{6CA739B4-B55F-4191-90ED-22DE5F51BFA8}" destId="{777C423B-9E49-4B85-A0CB-5C04EDE6DC6A}" srcOrd="2" destOrd="0" parTransId="{47CF5085-EEBA-4D1E-8D11-524128A9B590}" sibTransId="{78AB76C2-6128-4CD7-83EF-A8148C48560C}"/>
    <dgm:cxn modelId="{43488D61-6F60-4315-BE82-842E2C7554BA}" type="presOf" srcId="{1CD3839F-6A18-4F7C-847A-A25180303F97}" destId="{CA68C326-C9FB-436A-9845-1F7AC32D0507}" srcOrd="0" destOrd="1" presId="urn:microsoft.com/office/officeart/2005/8/layout/vList2"/>
    <dgm:cxn modelId="{04734862-F3A7-4A7F-8C5B-DCB6E2164ED3}" srcId="{6CA739B4-B55F-4191-90ED-22DE5F51BFA8}" destId="{1CD3839F-6A18-4F7C-847A-A25180303F97}" srcOrd="1" destOrd="0" parTransId="{606B375C-3362-40A5-9CED-B792E598E31D}" sibTransId="{14FB86DA-2126-4EDD-A90B-EC9E31771D59}"/>
    <dgm:cxn modelId="{00301C46-1B2F-4375-B31E-3D49FB72B8F0}" type="presOf" srcId="{C7741ED9-9A24-4308-95DB-78F0598EBA7E}" destId="{2AB3CCBD-E205-43B1-9797-6764A190E397}" srcOrd="0" destOrd="1" presId="urn:microsoft.com/office/officeart/2005/8/layout/vList2"/>
    <dgm:cxn modelId="{56E33148-DD83-4AF2-98D6-4839D919B3C1}" srcId="{5669E627-9E7F-4299-BCA5-8A7AD62A91D4}" destId="{60948E84-D09D-4DD6-9DC3-6234320A62A0}" srcOrd="4" destOrd="0" parTransId="{C84E5BDF-1BEA-4142-9592-A3E9B82711E2}" sibTransId="{E25605A5-1BC6-48A7-A147-DECCCEBB9EF5}"/>
    <dgm:cxn modelId="{5D220A4B-670D-4CF7-9715-5311342A209C}" type="presOf" srcId="{D7A0265B-72F7-4EE8-BE8A-E32956B24EEE}" destId="{68FEA01D-8282-426F-8607-41B5B762EAFB}" srcOrd="0" destOrd="0" presId="urn:microsoft.com/office/officeart/2005/8/layout/vList2"/>
    <dgm:cxn modelId="{2B08C56C-E902-4013-96D3-1751A2339EA5}" type="presOf" srcId="{5A958892-EAB3-4256-ACDE-AC1A64D82A2F}" destId="{21075F7E-A4BF-4588-AB9E-5309A541849A}" srcOrd="0" destOrd="0" presId="urn:microsoft.com/office/officeart/2005/8/layout/vList2"/>
    <dgm:cxn modelId="{D8275B4F-712D-45E9-8584-A77C74F5F261}" srcId="{D8CCF15B-CF2F-4BA9-BAA6-BAC6CB8152FA}" destId="{7DD145EE-FBC2-4DC7-8291-BA32B07D8195}" srcOrd="0" destOrd="0" parTransId="{49FF1D77-2FD0-4FF3-B193-AC6422FC1354}" sibTransId="{F63C8F3E-3AD4-497B-9C64-019D0D61D27B}"/>
    <dgm:cxn modelId="{89C70174-ED77-4D19-AF76-6A2D18332445}" srcId="{6CA739B4-B55F-4191-90ED-22DE5F51BFA8}" destId="{2782DE38-7F5A-481B-A95A-D3DB8B67020F}" srcOrd="3" destOrd="0" parTransId="{A8465859-8084-44E3-8134-F0A0B282A878}" sibTransId="{DBE7920F-E684-462F-85FA-1A5D422BA9DF}"/>
    <dgm:cxn modelId="{7BE52874-F62A-4D66-9A7A-2FB5E2F8CBA7}" srcId="{3EACE8F8-A0E0-46A2-BAB7-2793FDB5A696}" destId="{EA7CF1AB-8E64-40E2-846D-B1A069349FFD}" srcOrd="0" destOrd="0" parTransId="{2CEC228D-B476-452B-BFE0-38B1322976A0}" sibTransId="{2D28EBF3-F424-4313-A068-B52889CAB6F1}"/>
    <dgm:cxn modelId="{A811857F-06F7-4A6A-8CB7-EF461902DFC4}" srcId="{6AAE98DE-975D-4B95-904D-95DCC07B787A}" destId="{B646CF0E-709C-4E19-A6D8-873D373BADBC}" srcOrd="0" destOrd="0" parTransId="{FB54F767-4084-492B-83DC-98FF387CB186}" sibTransId="{82F98CE8-9EA1-4EBF-A66A-7B64011D5E88}"/>
    <dgm:cxn modelId="{05BD0686-2410-4A55-B035-DFBA89B6CDF4}" srcId="{3EACE8F8-A0E0-46A2-BAB7-2793FDB5A696}" destId="{C7741ED9-9A24-4308-95DB-78F0598EBA7E}" srcOrd="1" destOrd="0" parTransId="{9AAE8A94-4303-4814-BF48-8DCD783DD337}" sibTransId="{8F6332A6-2A1F-466E-A602-244F9A0ECF63}"/>
    <dgm:cxn modelId="{84B0DEA7-090B-464A-B134-E05492FE36D1}" srcId="{5A958892-EAB3-4256-ACDE-AC1A64D82A2F}" destId="{D7A0265B-72F7-4EE8-BE8A-E32956B24EEE}" srcOrd="0" destOrd="0" parTransId="{6C9590DC-C16B-4450-A2B7-F775265D15B8}" sibTransId="{45BD9624-8698-4A51-B3E6-1AD7F2B473FB}"/>
    <dgm:cxn modelId="{F6B650AB-D7F3-4256-86C3-DC1B716B026D}" srcId="{5669E627-9E7F-4299-BCA5-8A7AD62A91D4}" destId="{6AAE98DE-975D-4B95-904D-95DCC07B787A}" srcOrd="1" destOrd="0" parTransId="{5EBC1050-0A5F-4889-851B-79B7CDC5B58A}" sibTransId="{9F8847D9-E5A6-4E09-908D-DE8FE19F4AA5}"/>
    <dgm:cxn modelId="{43D3DDAB-34FE-4CD8-B186-C3DA9A11BD01}" type="presOf" srcId="{EA7CF1AB-8E64-40E2-846D-B1A069349FFD}" destId="{2AB3CCBD-E205-43B1-9797-6764A190E397}" srcOrd="0" destOrd="0" presId="urn:microsoft.com/office/officeart/2005/8/layout/vList2"/>
    <dgm:cxn modelId="{ECF80CAC-75AC-4086-AEFF-CF8A1E2A683A}" type="presOf" srcId="{B646CF0E-709C-4E19-A6D8-873D373BADBC}" destId="{C0A76647-2D7C-4D36-95AA-0F0DF0D429A5}" srcOrd="0" destOrd="0" presId="urn:microsoft.com/office/officeart/2005/8/layout/vList2"/>
    <dgm:cxn modelId="{2A7201AE-F6E2-4F76-9D68-A3777313DF90}" srcId="{5669E627-9E7F-4299-BCA5-8A7AD62A91D4}" destId="{6CA739B4-B55F-4191-90ED-22DE5F51BFA8}" srcOrd="0" destOrd="0" parTransId="{D7C4AD47-CC9A-4BF1-8CFE-2E092838C01D}" sibTransId="{14C0C713-89EA-4F69-B876-DBFFF4F17E6F}"/>
    <dgm:cxn modelId="{867F27AF-177D-4355-92C7-5B983D71A332}" srcId="{5669E627-9E7F-4299-BCA5-8A7AD62A91D4}" destId="{D8CCF15B-CF2F-4BA9-BAA6-BAC6CB8152FA}" srcOrd="2" destOrd="0" parTransId="{3A963549-7128-4331-9411-3A1352CBD0DD}" sibTransId="{E5007BC1-2AEB-4D62-AF07-D8D4B86FDCDE}"/>
    <dgm:cxn modelId="{12EC74C3-C71D-4791-8091-713C7579BF61}" type="presOf" srcId="{D8CCF15B-CF2F-4BA9-BAA6-BAC6CB8152FA}" destId="{86A8724B-D55E-495A-A9BA-3D06134A647E}" srcOrd="0" destOrd="0" presId="urn:microsoft.com/office/officeart/2005/8/layout/vList2"/>
    <dgm:cxn modelId="{7B5197C4-3750-48F7-93F2-FB1345F4AB5B}" type="presOf" srcId="{4A265ED8-82BC-475D-BCB1-5F10A7165BD7}" destId="{CA68C326-C9FB-436A-9845-1F7AC32D0507}" srcOrd="0" destOrd="0" presId="urn:microsoft.com/office/officeart/2005/8/layout/vList2"/>
    <dgm:cxn modelId="{4A1548CB-3114-4EEE-93B1-552FDA359BE4}" srcId="{6CA739B4-B55F-4191-90ED-22DE5F51BFA8}" destId="{4A265ED8-82BC-475D-BCB1-5F10A7165BD7}" srcOrd="0" destOrd="0" parTransId="{197F339A-F782-48AD-A5E1-7642C52C10CA}" sibTransId="{E91BB37C-8A84-449F-9430-B2556783C97E}"/>
    <dgm:cxn modelId="{02460CCF-73EC-4E8F-9895-35DA3756BB4B}" type="presOf" srcId="{5669E627-9E7F-4299-BCA5-8A7AD62A91D4}" destId="{8DB21694-3FFB-450B-86E9-175EC5ED25B3}" srcOrd="0" destOrd="0" presId="urn:microsoft.com/office/officeart/2005/8/layout/vList2"/>
    <dgm:cxn modelId="{A4B2DFD4-C10B-40F6-93D0-99DFBBFE2653}" type="presOf" srcId="{2782DE38-7F5A-481B-A95A-D3DB8B67020F}" destId="{CA68C326-C9FB-436A-9845-1F7AC32D0507}" srcOrd="0" destOrd="3" presId="urn:microsoft.com/office/officeart/2005/8/layout/vList2"/>
    <dgm:cxn modelId="{EA9556D9-36BA-421A-B5CC-AF3697F013D1}" srcId="{5669E627-9E7F-4299-BCA5-8A7AD62A91D4}" destId="{3EACE8F8-A0E0-46A2-BAB7-2793FDB5A696}" srcOrd="3" destOrd="0" parTransId="{74BA1858-1B50-42B2-8DE5-352A9C8F26F2}" sibTransId="{4851AFF2-3541-4FE3-8A6D-B6FC7FDB5A49}"/>
    <dgm:cxn modelId="{E5230FDA-C3FB-45AB-8759-E8E4B1318E1A}" type="presOf" srcId="{60948E84-D09D-4DD6-9DC3-6234320A62A0}" destId="{BC035F07-07E1-40B8-BD3B-ACDD450D0BC5}" srcOrd="0" destOrd="0" presId="urn:microsoft.com/office/officeart/2005/8/layout/vList2"/>
    <dgm:cxn modelId="{6A3F7FFC-75B2-4A3F-A6D4-DDC8AF0AB61A}" type="presOf" srcId="{777C423B-9E49-4B85-A0CB-5C04EDE6DC6A}" destId="{CA68C326-C9FB-436A-9845-1F7AC32D0507}" srcOrd="0" destOrd="2" presId="urn:microsoft.com/office/officeart/2005/8/layout/vList2"/>
    <dgm:cxn modelId="{E2D0173F-5BEF-4104-8819-6DCC7458E3EB}" type="presParOf" srcId="{8DB21694-3FFB-450B-86E9-175EC5ED25B3}" destId="{4D5BF933-9E24-4387-886A-016DE34C5C0C}" srcOrd="0" destOrd="0" presId="urn:microsoft.com/office/officeart/2005/8/layout/vList2"/>
    <dgm:cxn modelId="{902DBCEE-979B-4382-A462-00ADC1C5455D}" type="presParOf" srcId="{8DB21694-3FFB-450B-86E9-175EC5ED25B3}" destId="{CA68C326-C9FB-436A-9845-1F7AC32D0507}" srcOrd="1" destOrd="0" presId="urn:microsoft.com/office/officeart/2005/8/layout/vList2"/>
    <dgm:cxn modelId="{3BDFEDAB-BEDB-47E2-881E-0E9071AAF560}" type="presParOf" srcId="{8DB21694-3FFB-450B-86E9-175EC5ED25B3}" destId="{5F39A367-0BCF-49BC-8647-AD1E2DAF7096}" srcOrd="2" destOrd="0" presId="urn:microsoft.com/office/officeart/2005/8/layout/vList2"/>
    <dgm:cxn modelId="{2A194B22-2EE0-4D26-894B-CC32C2635EED}" type="presParOf" srcId="{8DB21694-3FFB-450B-86E9-175EC5ED25B3}" destId="{C0A76647-2D7C-4D36-95AA-0F0DF0D429A5}" srcOrd="3" destOrd="0" presId="urn:microsoft.com/office/officeart/2005/8/layout/vList2"/>
    <dgm:cxn modelId="{B01306E7-FCDF-40FD-950C-2410EA4E050E}" type="presParOf" srcId="{8DB21694-3FFB-450B-86E9-175EC5ED25B3}" destId="{86A8724B-D55E-495A-A9BA-3D06134A647E}" srcOrd="4" destOrd="0" presId="urn:microsoft.com/office/officeart/2005/8/layout/vList2"/>
    <dgm:cxn modelId="{A14A30C7-0E15-419C-80BE-C7659A055D3A}" type="presParOf" srcId="{8DB21694-3FFB-450B-86E9-175EC5ED25B3}" destId="{4D64BEAE-E345-4EB5-828D-9AC824CCCF83}" srcOrd="5" destOrd="0" presId="urn:microsoft.com/office/officeart/2005/8/layout/vList2"/>
    <dgm:cxn modelId="{0DD41AA0-554F-434A-A485-77608AC8DABA}" type="presParOf" srcId="{8DB21694-3FFB-450B-86E9-175EC5ED25B3}" destId="{93110B5E-BAA6-4967-8E1A-5870EF18C27D}" srcOrd="6" destOrd="0" presId="urn:microsoft.com/office/officeart/2005/8/layout/vList2"/>
    <dgm:cxn modelId="{AB5664DC-425B-40DB-84F9-EFBC9D31DC92}" type="presParOf" srcId="{8DB21694-3FFB-450B-86E9-175EC5ED25B3}" destId="{2AB3CCBD-E205-43B1-9797-6764A190E397}" srcOrd="7" destOrd="0" presId="urn:microsoft.com/office/officeart/2005/8/layout/vList2"/>
    <dgm:cxn modelId="{E5B49E60-96B7-465C-90F9-633ABC739D9B}" type="presParOf" srcId="{8DB21694-3FFB-450B-86E9-175EC5ED25B3}" destId="{BC035F07-07E1-40B8-BD3B-ACDD450D0BC5}" srcOrd="8" destOrd="0" presId="urn:microsoft.com/office/officeart/2005/8/layout/vList2"/>
    <dgm:cxn modelId="{B664DB4B-AB44-416D-9E2A-512161065619}" type="presParOf" srcId="{8DB21694-3FFB-450B-86E9-175EC5ED25B3}" destId="{E049AFA8-8B16-4C62-AB0B-9777B06510C0}" srcOrd="9" destOrd="0" presId="urn:microsoft.com/office/officeart/2005/8/layout/vList2"/>
    <dgm:cxn modelId="{C01E5A5F-D6F8-43EC-BE97-34452F5A5CF9}" type="presParOf" srcId="{8DB21694-3FFB-450B-86E9-175EC5ED25B3}" destId="{21075F7E-A4BF-4588-AB9E-5309A541849A}" srcOrd="10" destOrd="0" presId="urn:microsoft.com/office/officeart/2005/8/layout/vList2"/>
    <dgm:cxn modelId="{6BBF6E23-6585-401D-A628-C84AD012125D}" type="presParOf" srcId="{8DB21694-3FFB-450B-86E9-175EC5ED25B3}" destId="{68FEA01D-8282-426F-8607-41B5B762EAF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80DB5-D0C9-407F-90AA-2BF9E6D49C89}">
      <dsp:nvSpPr>
        <dsp:cNvPr id="0" name=""/>
        <dsp:cNvSpPr/>
      </dsp:nvSpPr>
      <dsp:spPr>
        <a:xfrm>
          <a:off x="0" y="0"/>
          <a:ext cx="8376863" cy="35292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>
              <a:latin typeface="Calibri Light" panose="020F0302020204030204"/>
            </a:rPr>
            <a:t>Guided Pathways</a:t>
          </a:r>
          <a:r>
            <a:rPr lang="en-US" sz="3300" kern="1200"/>
            <a:t> is a deliberate and comprehensive</a:t>
          </a:r>
          <a:r>
            <a:rPr lang="en-US" sz="3300" kern="1200">
              <a:latin typeface="Gill Sans MT" panose="020B0502020104020203"/>
            </a:rPr>
            <a:t> institutional mechanism</a:t>
          </a:r>
          <a:r>
            <a:rPr lang="en-US" sz="3300" kern="1200"/>
            <a:t> to achieve two</a:t>
          </a:r>
          <a:r>
            <a:rPr lang="en-US" sz="3300" kern="1200">
              <a:latin typeface="Gill Sans MT" panose="020B0502020104020203"/>
            </a:rPr>
            <a:t> Operational Plan</a:t>
          </a:r>
          <a:r>
            <a:rPr lang="en-US" sz="3300" kern="1200"/>
            <a:t> goals:</a:t>
          </a:r>
        </a:p>
      </dsp:txBody>
      <dsp:txXfrm>
        <a:off x="0" y="0"/>
        <a:ext cx="8376863" cy="1905816"/>
      </dsp:txXfrm>
    </dsp:sp>
    <dsp:sp modelId="{64626B34-3555-4959-8EFA-1BD67666D2C8}">
      <dsp:nvSpPr>
        <dsp:cNvPr id="0" name=""/>
        <dsp:cNvSpPr/>
      </dsp:nvSpPr>
      <dsp:spPr>
        <a:xfrm>
          <a:off x="0" y="1835230"/>
          <a:ext cx="4188431" cy="16234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/>
            <a:t>Student Success</a:t>
          </a:r>
          <a:endParaRPr lang="en-US" sz="3600" kern="1200"/>
        </a:p>
      </dsp:txBody>
      <dsp:txXfrm>
        <a:off x="0" y="1835230"/>
        <a:ext cx="4188431" cy="1623472"/>
      </dsp:txXfrm>
    </dsp:sp>
    <dsp:sp modelId="{E5CC35BF-57AD-4ACA-8F07-8A7535441A36}">
      <dsp:nvSpPr>
        <dsp:cNvPr id="0" name=""/>
        <dsp:cNvSpPr/>
      </dsp:nvSpPr>
      <dsp:spPr>
        <a:xfrm>
          <a:off x="4188431" y="1835230"/>
          <a:ext cx="4188431" cy="162347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/>
            <a:t>Diversity, Equity, Inclusion, and Community</a:t>
          </a:r>
          <a:endParaRPr lang="en-US" sz="3600" kern="1200"/>
        </a:p>
      </dsp:txBody>
      <dsp:txXfrm>
        <a:off x="4188431" y="1835230"/>
        <a:ext cx="4188431" cy="1623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BF933-9E24-4387-886A-016DE34C5C0C}">
      <dsp:nvSpPr>
        <dsp:cNvPr id="0" name=""/>
        <dsp:cNvSpPr/>
      </dsp:nvSpPr>
      <dsp:spPr>
        <a:xfrm>
          <a:off x="0" y="42597"/>
          <a:ext cx="78867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Black Solidarity Think Tank &amp; PDD Partnership</a:t>
          </a:r>
        </a:p>
      </dsp:txBody>
      <dsp:txXfrm>
        <a:off x="18734" y="61331"/>
        <a:ext cx="7849232" cy="346292"/>
      </dsp:txXfrm>
    </dsp:sp>
    <dsp:sp modelId="{CA68C326-C9FB-436A-9845-1F7AC32D0507}">
      <dsp:nvSpPr>
        <dsp:cNvPr id="0" name=""/>
        <dsp:cNvSpPr/>
      </dsp:nvSpPr>
      <dsp:spPr>
        <a:xfrm>
          <a:off x="0" y="426358"/>
          <a:ext cx="78867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Fall- Dr. Derrick Brooms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Winter- Dr. Sankofa Waters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Spring- Dr. Frank Harris III (upcoming)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*recordings available on 20/21 Dev Day Canvas shell*</a:t>
          </a:r>
        </a:p>
      </dsp:txBody>
      <dsp:txXfrm>
        <a:off x="0" y="426358"/>
        <a:ext cx="7886700" cy="828000"/>
      </dsp:txXfrm>
    </dsp:sp>
    <dsp:sp modelId="{5F39A367-0BCF-49BC-8647-AD1E2DAF7096}">
      <dsp:nvSpPr>
        <dsp:cNvPr id="0" name=""/>
        <dsp:cNvSpPr/>
      </dsp:nvSpPr>
      <dsp:spPr>
        <a:xfrm>
          <a:off x="0" y="1254358"/>
          <a:ext cx="78867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College Success Course </a:t>
          </a:r>
        </a:p>
      </dsp:txBody>
      <dsp:txXfrm>
        <a:off x="18734" y="1273092"/>
        <a:ext cx="7849232" cy="346292"/>
      </dsp:txXfrm>
    </dsp:sp>
    <dsp:sp modelId="{C0A76647-2D7C-4D36-95AA-0F0DF0D429A5}">
      <dsp:nvSpPr>
        <dsp:cNvPr id="0" name=""/>
        <dsp:cNvSpPr/>
      </dsp:nvSpPr>
      <dsp:spPr>
        <a:xfrm>
          <a:off x="0" y="1638118"/>
          <a:ext cx="78867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Relaunching Fall 2021</a:t>
          </a:r>
        </a:p>
      </dsp:txBody>
      <dsp:txXfrm>
        <a:off x="0" y="1638118"/>
        <a:ext cx="7886700" cy="264960"/>
      </dsp:txXfrm>
    </dsp:sp>
    <dsp:sp modelId="{86A8724B-D55E-495A-A9BA-3D06134A647E}">
      <dsp:nvSpPr>
        <dsp:cNvPr id="0" name=""/>
        <dsp:cNvSpPr/>
      </dsp:nvSpPr>
      <dsp:spPr>
        <a:xfrm>
          <a:off x="0" y="1903078"/>
          <a:ext cx="78867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Course Data Dashboard</a:t>
          </a:r>
        </a:p>
      </dsp:txBody>
      <dsp:txXfrm>
        <a:off x="18734" y="1921812"/>
        <a:ext cx="7849232" cy="346292"/>
      </dsp:txXfrm>
    </dsp:sp>
    <dsp:sp modelId="{4D64BEAE-E345-4EB5-828D-9AC824CCCF83}">
      <dsp:nvSpPr>
        <dsp:cNvPr id="0" name=""/>
        <dsp:cNvSpPr/>
      </dsp:nvSpPr>
      <dsp:spPr>
        <a:xfrm>
          <a:off x="0" y="2286838"/>
          <a:ext cx="78867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Transparency to help us explore and close opportunity gaps</a:t>
          </a:r>
        </a:p>
      </dsp:txBody>
      <dsp:txXfrm>
        <a:off x="0" y="2286838"/>
        <a:ext cx="7886700" cy="264960"/>
      </dsp:txXfrm>
    </dsp:sp>
    <dsp:sp modelId="{93110B5E-BAA6-4967-8E1A-5870EF18C27D}">
      <dsp:nvSpPr>
        <dsp:cNvPr id="0" name=""/>
        <dsp:cNvSpPr/>
      </dsp:nvSpPr>
      <dsp:spPr>
        <a:xfrm>
          <a:off x="0" y="2551798"/>
          <a:ext cx="78867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English Directed Self-Placement </a:t>
          </a:r>
        </a:p>
      </dsp:txBody>
      <dsp:txXfrm>
        <a:off x="18734" y="2570532"/>
        <a:ext cx="7849232" cy="346292"/>
      </dsp:txXfrm>
    </dsp:sp>
    <dsp:sp modelId="{2AB3CCBD-E205-43B1-9797-6764A190E397}">
      <dsp:nvSpPr>
        <dsp:cNvPr id="0" name=""/>
        <dsp:cNvSpPr/>
      </dsp:nvSpPr>
      <dsp:spPr>
        <a:xfrm>
          <a:off x="0" y="2935558"/>
          <a:ext cx="78867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1,542 students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94% placed into college-level English versus 43% pre-DSP</a:t>
          </a:r>
        </a:p>
      </dsp:txBody>
      <dsp:txXfrm>
        <a:off x="0" y="2935558"/>
        <a:ext cx="7886700" cy="414000"/>
      </dsp:txXfrm>
    </dsp:sp>
    <dsp:sp modelId="{BC035F07-07E1-40B8-BD3B-ACDD450D0BC5}">
      <dsp:nvSpPr>
        <dsp:cNvPr id="0" name=""/>
        <dsp:cNvSpPr/>
      </dsp:nvSpPr>
      <dsp:spPr>
        <a:xfrm>
          <a:off x="0" y="3349558"/>
          <a:ext cx="78867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New Educational Planner, BTS Completion Navigator, Advising hourly workers</a:t>
          </a:r>
        </a:p>
      </dsp:txBody>
      <dsp:txXfrm>
        <a:off x="18734" y="3368292"/>
        <a:ext cx="7849232" cy="346292"/>
      </dsp:txXfrm>
    </dsp:sp>
    <dsp:sp modelId="{21075F7E-A4BF-4588-AB9E-5309A541849A}">
      <dsp:nvSpPr>
        <dsp:cNvPr id="0" name=""/>
        <dsp:cNvSpPr/>
      </dsp:nvSpPr>
      <dsp:spPr>
        <a:xfrm>
          <a:off x="0" y="3779398"/>
          <a:ext cx="78867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Faculty Invitation for Guiding Team 2021-23 (AY)</a:t>
          </a:r>
        </a:p>
      </dsp:txBody>
      <dsp:txXfrm>
        <a:off x="18734" y="3798132"/>
        <a:ext cx="7849232" cy="346292"/>
      </dsp:txXfrm>
    </dsp:sp>
    <dsp:sp modelId="{68FEA01D-8282-426F-8607-41B5B762EAFB}">
      <dsp:nvSpPr>
        <dsp:cNvPr id="0" name=""/>
        <dsp:cNvSpPr/>
      </dsp:nvSpPr>
      <dsp:spPr>
        <a:xfrm>
          <a:off x="0" y="4163158"/>
          <a:ext cx="78867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See email from kate.krieg@seattlecolleges.edu</a:t>
          </a:r>
        </a:p>
      </dsp:txBody>
      <dsp:txXfrm>
        <a:off x="0" y="4163158"/>
        <a:ext cx="7886700" cy="2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r">
              <a:defRPr sz="1200"/>
            </a:lvl1pPr>
          </a:lstStyle>
          <a:p>
            <a:fld id="{70250DD3-397B-C144-A230-CCB4604895E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r">
              <a:defRPr sz="1200"/>
            </a:lvl1pPr>
          </a:lstStyle>
          <a:p>
            <a:fld id="{EBC82BE4-8F97-7745-890C-B43F022B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r">
              <a:defRPr sz="1200"/>
            </a:lvl1pPr>
          </a:lstStyle>
          <a:p>
            <a:fld id="{B08BD26F-ACC6-D34A-B6E4-ADCEC73D5F0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2" rIns="94225" bIns="471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5" tIns="47112" rIns="94225" bIns="471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r">
              <a:defRPr sz="1200"/>
            </a:lvl1pPr>
          </a:lstStyle>
          <a:p>
            <a:fld id="{0E4123D8-7A60-144B-9907-6728413C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Seattle Promise outreach and retention teams – 2100 applications (500 more than last year).  1242 designated Central.  Also 80% Fall to Winter retention rate for 2020 cohort at Central And 71% Fall to fall retention for the 2019 cohort</a:t>
            </a:r>
          </a:p>
          <a:p>
            <a:endParaRPr lang="en-US" dirty="0"/>
          </a:p>
          <a:p>
            <a:r>
              <a:rPr lang="en-US" dirty="0" err="1"/>
              <a:t>Ctc</a:t>
            </a:r>
            <a:r>
              <a:rPr lang="en-US" dirty="0"/>
              <a:t>-Link team – huge kudos and thank you.  We knew it would be difficult.  Challenges but no surprises.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6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visiting campus - Submit return to work plans if new personnel will be returning to campus</a:t>
            </a:r>
          </a:p>
          <a:p>
            <a:r>
              <a:rPr lang="en-US" dirty="0"/>
              <a:t>Technology distribution continuing to happen through library with online sign-up</a:t>
            </a:r>
          </a:p>
          <a:p>
            <a:r>
              <a:rPr lang="en-US" dirty="0"/>
              <a:t>State Agencies clarifying when their essential personnel and personnel serving the public qualify for vaccine distribution in the state distribution plan</a:t>
            </a:r>
          </a:p>
          <a:p>
            <a:r>
              <a:rPr lang="en-US" dirty="0"/>
              <a:t>CEC reviewed the telework policy in this </a:t>
            </a:r>
            <a:r>
              <a:rPr lang="en-US"/>
              <a:t>morning’s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069">
              <a:defRPr/>
            </a:pPr>
            <a:r>
              <a:rPr lang="en-US" dirty="0"/>
              <a:t>Governor’s budget released in December includes new investments to advance equity ($23M), job skills training ($10M) and expand high demand degree production ($4M).  It also includes a number of compensation-related reductions including cancellation of 2020 wage increases ($40M), furloughs ($66M), health insurance rate increases ($3.8M) and suspension of I-732 COLAS ($25M)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7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733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3935"/>
            <a:ext cx="8229600" cy="4303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023577"/>
            <a:ext cx="8229600" cy="10683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706" y="2332181"/>
            <a:ext cx="4040188" cy="3793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8531" y="2332181"/>
            <a:ext cx="4041775" cy="37939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5D79-2669-7043-96FB-195196BE8624}" type="datetime1">
              <a:rPr lang="en-US" smtClean="0"/>
              <a:t>4/12/2021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363"/>
            <a:ext cx="3008313" cy="646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1364"/>
            <a:ext cx="5111750" cy="514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3008313" cy="4348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DF16-5868-A046-B6A3-485162322937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2817"/>
            <a:ext cx="5486400" cy="38847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FAE3-238E-F746-9D0D-3B2A8A6F8EBE}" type="datetime1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2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1752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03936"/>
            <a:ext cx="8229600" cy="291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51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7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733635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D804-8CF6-EA41-B37C-AC92A27C33F5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274"/>
            <a:ext cx="8229600" cy="3897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888-CB1A-B549-80E1-2895DE766AE8}" type="datetime1">
              <a:rPr lang="en-US" smtClean="0"/>
              <a:t>4/12/2021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04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989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06A-1C32-2A4D-8A12-CF0ABE7F8B83}" type="datetime1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66F-2DBA-1E40-8270-1BB43D57B404}" type="datetime1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1E5336-C322-044E-89F1-F25E189CD8F3}" type="datetime1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spc="50" dirty="0">
                <a:solidFill>
                  <a:srgbClr val="0071A1"/>
                </a:solidFill>
                <a:latin typeface="Arial"/>
              </a:rPr>
              <a:t>seattlecentral.edu </a:t>
            </a:r>
            <a:endParaRPr lang="en-US" spc="50" dirty="0">
              <a:solidFill>
                <a:srgbClr val="0071A1"/>
              </a:solidFill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391CC-C0BA-704C-8A66-4F48F2809E1B}"/>
              </a:ext>
            </a:extLst>
          </p:cNvPr>
          <p:cNvSpPr/>
          <p:nvPr userDrawn="1"/>
        </p:nvSpPr>
        <p:spPr>
          <a:xfrm>
            <a:off x="0" y="0"/>
            <a:ext cx="9144000" cy="714373"/>
          </a:xfrm>
          <a:prstGeom prst="rect">
            <a:avLst/>
          </a:prstGeom>
          <a:solidFill>
            <a:srgbClr val="005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68184-D20F-C945-95C3-2B7C421B1B9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15900" y="156370"/>
            <a:ext cx="2374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0" r:id="rId2"/>
    <p:sldLayoutId id="2147483676" r:id="rId3"/>
    <p:sldLayoutId id="2147483706" r:id="rId4"/>
    <p:sldLayoutId id="2147483691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  <p:sldLayoutId id="2147483708" r:id="rId13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javacolleen/7040565175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09458" y="2139206"/>
            <a:ext cx="8499158" cy="776287"/>
          </a:xfrm>
        </p:spPr>
        <p:txBody>
          <a:bodyPr/>
          <a:lstStyle/>
          <a:p>
            <a:r>
              <a:rPr lang="en-US" sz="4400" dirty="0"/>
              <a:t>April 2021</a:t>
            </a:r>
            <a:br>
              <a:rPr lang="en-US" sz="4400" dirty="0"/>
            </a:br>
            <a:r>
              <a:rPr lang="en-US" sz="4400" dirty="0"/>
              <a:t>Town Hall Meeting 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997" y="5466303"/>
            <a:ext cx="43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April 12,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3589-B2D1-4449-9DCC-EF84C661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941" y="6126359"/>
            <a:ext cx="2170675" cy="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69F04202-7942-4DD6-81EC-6A2DF42D5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009" y="1339850"/>
            <a:ext cx="6477983" cy="41783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D56D84-F100-44D5-8481-969AEDC098FF}"/>
              </a:ext>
            </a:extLst>
          </p:cNvPr>
          <p:cNvSpPr>
            <a:spLocks noGrp="1"/>
          </p:cNvSpPr>
          <p:nvPr/>
        </p:nvSpPr>
        <p:spPr>
          <a:xfrm>
            <a:off x="628650" y="1019257"/>
            <a:ext cx="7886700" cy="447071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21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None/>
            </a:pPr>
            <a:endParaRPr lang="en-US" sz="2100">
              <a:ea typeface="+mn-lt"/>
              <a:cs typeface="+mn-lt"/>
            </a:endParaRPr>
          </a:p>
          <a:p>
            <a:pPr marL="214313" indent="-214313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,Sans-Serif" panose="020B0604020202020204" pitchFamily="34" charset="0"/>
            </a:pPr>
            <a:endParaRPr lang="en-US" sz="21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902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58399E-911D-4595-A1B9-A8FCBD5C6AD0}"/>
              </a:ext>
            </a:extLst>
          </p:cNvPr>
          <p:cNvSpPr/>
          <p:nvPr/>
        </p:nvSpPr>
        <p:spPr>
          <a:xfrm>
            <a:off x="3521887" y="2021760"/>
            <a:ext cx="1511177" cy="6319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Central  Lead Team 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DE77403-3517-4E05-A8DF-B613D411516C}"/>
              </a:ext>
            </a:extLst>
          </p:cNvPr>
          <p:cNvSpPr/>
          <p:nvPr/>
        </p:nvSpPr>
        <p:spPr>
          <a:xfrm>
            <a:off x="5038821" y="4772718"/>
            <a:ext cx="1700431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Student Voice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2F58145-D5CB-40AF-A6AA-8D49E1D8CBD1}"/>
              </a:ext>
            </a:extLst>
          </p:cNvPr>
          <p:cNvSpPr/>
          <p:nvPr/>
        </p:nvSpPr>
        <p:spPr>
          <a:xfrm>
            <a:off x="7175242" y="3927418"/>
            <a:ext cx="1714499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English DSP 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64F132-B6C4-4346-B173-8BF13BFE92DE}"/>
              </a:ext>
            </a:extLst>
          </p:cNvPr>
          <p:cNvSpPr/>
          <p:nvPr/>
        </p:nvSpPr>
        <p:spPr>
          <a:xfrm>
            <a:off x="5036667" y="3927418"/>
            <a:ext cx="1714499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Intake &amp; Onboarding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6FD3F9A-3104-489B-9090-81D4B979D862}"/>
              </a:ext>
            </a:extLst>
          </p:cNvPr>
          <p:cNvSpPr/>
          <p:nvPr/>
        </p:nvSpPr>
        <p:spPr>
          <a:xfrm>
            <a:off x="2671587" y="3928190"/>
            <a:ext cx="1714499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Exploratory Mapping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A29F66B-6A44-464C-B7B8-B4D29296D678}"/>
              </a:ext>
            </a:extLst>
          </p:cNvPr>
          <p:cNvSpPr/>
          <p:nvPr/>
        </p:nvSpPr>
        <p:spPr>
          <a:xfrm>
            <a:off x="395682" y="3927418"/>
            <a:ext cx="1714499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College Success Course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3AB249-3D1C-401D-8A89-D9FA06856D1E}"/>
              </a:ext>
            </a:extLst>
          </p:cNvPr>
          <p:cNvSpPr/>
          <p:nvPr/>
        </p:nvSpPr>
        <p:spPr>
          <a:xfrm>
            <a:off x="2669298" y="4791276"/>
            <a:ext cx="1709003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Mapping and Ensuring </a:t>
            </a:r>
            <a:r>
              <a:rPr lang="en-US" dirty="0">
                <a:solidFill>
                  <a:srgbClr val="000000"/>
                </a:solidFill>
                <a:cs typeface="Calibri"/>
              </a:rPr>
              <a:t>Learning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6DCBD14-AF6E-4E06-BFFB-103484F6AEC5}"/>
              </a:ext>
            </a:extLst>
          </p:cNvPr>
          <p:cNvSpPr/>
          <p:nvPr/>
        </p:nvSpPr>
        <p:spPr>
          <a:xfrm>
            <a:off x="1687418" y="2698656"/>
            <a:ext cx="5192955" cy="6704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2700">
                <a:solidFill>
                  <a:schemeClr val="tx1"/>
                </a:solidFill>
                <a:cs typeface="Calibri"/>
              </a:rPr>
              <a:t>Central  Guiding </a:t>
            </a:r>
            <a:r>
              <a:rPr lang="en-US" sz="2700">
                <a:solidFill>
                  <a:schemeClr val="tx1"/>
                </a:solidFill>
              </a:rPr>
              <a:t>Team</a:t>
            </a:r>
            <a:r>
              <a:rPr lang="en-US" sz="2700">
                <a:cs typeface="Calibri"/>
              </a:rPr>
              <a:t> </a:t>
            </a:r>
            <a:endParaRPr lang="en-US" sz="270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F7FEF80-4D60-4D8B-9420-40550C19ACBE}"/>
              </a:ext>
            </a:extLst>
          </p:cNvPr>
          <p:cNvSpPr/>
          <p:nvPr/>
        </p:nvSpPr>
        <p:spPr>
          <a:xfrm>
            <a:off x="395511" y="4775718"/>
            <a:ext cx="1692517" cy="6429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Black Solidarity Think Tank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C81082A-8742-4777-9402-4203FCAC7236}"/>
              </a:ext>
            </a:extLst>
          </p:cNvPr>
          <p:cNvSpPr/>
          <p:nvPr/>
        </p:nvSpPr>
        <p:spPr>
          <a:xfrm>
            <a:off x="7178320" y="4792468"/>
            <a:ext cx="1709004" cy="6319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>
                <a:solidFill>
                  <a:srgbClr val="000000"/>
                </a:solidFill>
                <a:cs typeface="Calibri"/>
              </a:rPr>
              <a:t>Equity in Practice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B65F81D-8F3D-400C-811A-1AE2F42E8D79}"/>
              </a:ext>
            </a:extLst>
          </p:cNvPr>
          <p:cNvSpPr txBox="1">
            <a:spLocks/>
          </p:cNvSpPr>
          <p:nvPr/>
        </p:nvSpPr>
        <p:spPr>
          <a:xfrm>
            <a:off x="628650" y="82287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>
                <a:cs typeface="Calibri Light"/>
              </a:rPr>
              <a:t>8 Guided Pathways Work Groups</a:t>
            </a:r>
            <a:endParaRPr lang="en-US" sz="4500"/>
          </a:p>
        </p:txBody>
      </p:sp>
    </p:spTree>
    <p:extLst>
      <p:ext uri="{BB962C8B-B14F-4D97-AF65-F5344CB8AC3E}">
        <p14:creationId xmlns:p14="http://schemas.microsoft.com/office/powerpoint/2010/main" val="61638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6CE59E-0B1F-47F3-9CDA-F6396B58AF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211897"/>
          <a:ext cx="7886700" cy="447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Q &amp; A</a:t>
            </a:r>
          </a:p>
          <a:p>
            <a:pPr>
              <a:spcAft>
                <a:spcPts val="600"/>
              </a:spcAft>
            </a:pPr>
            <a:r>
              <a:rPr lang="en-US" dirty="0"/>
              <a:t>This is being recorded and will be available on our website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4558"/>
            <a:ext cx="8421939" cy="47956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Kudos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Safety Messaging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Enrollment Update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Return to Work Planning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Budget &amp; Legislative Update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Guided Pathways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Q&amp;A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13B2-B58D-4D50-A51C-77A40749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490805"/>
          </a:xfrm>
        </p:spPr>
        <p:txBody>
          <a:bodyPr/>
          <a:lstStyle/>
          <a:p>
            <a:r>
              <a:rPr lang="en-US" dirty="0"/>
              <a:t>Kudos!!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6896-5E60-44F4-9682-E77C6FBF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011"/>
            <a:ext cx="8229600" cy="4758744"/>
          </a:xfrm>
        </p:spPr>
        <p:txBody>
          <a:bodyPr/>
          <a:lstStyle/>
          <a:p>
            <a:pPr marL="214313" indent="-214313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Seattle Promise team</a:t>
            </a:r>
          </a:p>
          <a:p>
            <a:pPr marL="214313" indent="-214313"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14313" indent="-214313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CTC-Link team</a:t>
            </a:r>
          </a:p>
          <a:p>
            <a:pPr marL="214313" indent="-214313"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214313" indent="-214313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Student services and cashiering for in-person services</a:t>
            </a:r>
          </a:p>
          <a:p>
            <a:pPr marL="214313" indent="-214313">
              <a:buFont typeface="Arial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6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Campus Safety/Messaging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48118"/>
            <a:ext cx="8421939" cy="48020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/>
              <a:t>Clery</a:t>
            </a:r>
            <a:r>
              <a:rPr lang="en-US" sz="2000" dirty="0"/>
              <a:t> reporting requirements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Recent messaging with picture and equity concerns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Recent meeting with 12</a:t>
            </a:r>
            <a:r>
              <a:rPr lang="en-US" sz="2000" baseline="30000" dirty="0"/>
              <a:t>th</a:t>
            </a:r>
            <a:r>
              <a:rPr lang="en-US" sz="2000" dirty="0"/>
              <a:t> precinct and limits on their ability to hold suspects other than DUI and domestic violence charges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Safety upgrades continue (cameras, lighting, escorts)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Security Office phone number: 206-934-5442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Upcoming safety course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Implementation of </a:t>
            </a:r>
            <a:r>
              <a:rPr lang="en-US" sz="2000" dirty="0" err="1"/>
              <a:t>prox</a:t>
            </a:r>
            <a:r>
              <a:rPr lang="en-US" sz="2000" dirty="0"/>
              <a:t> card system </a:t>
            </a:r>
          </a:p>
        </p:txBody>
      </p:sp>
    </p:spTree>
    <p:extLst>
      <p:ext uri="{BB962C8B-B14F-4D97-AF65-F5344CB8AC3E}">
        <p14:creationId xmlns:p14="http://schemas.microsoft.com/office/powerpoint/2010/main" val="11178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73C8B-633D-43CB-8BD4-B85780BC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C9C75-EFE5-44A4-A105-3EE09CECC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Monitoring impact of </a:t>
            </a:r>
            <a:r>
              <a:rPr lang="en-US" dirty="0" err="1"/>
              <a:t>ctc</a:t>
            </a:r>
            <a:r>
              <a:rPr lang="en-US" dirty="0"/>
              <a:t>-Link conversion</a:t>
            </a:r>
          </a:p>
          <a:p>
            <a:pPr>
              <a:spcAft>
                <a:spcPts val="600"/>
              </a:spcAft>
            </a:pPr>
            <a:r>
              <a:rPr lang="en-US" dirty="0"/>
              <a:t>Student services Vice Presidents are implementing plan to enhance outreach for Fall 2021 enrollment</a:t>
            </a:r>
          </a:p>
          <a:p>
            <a:pPr>
              <a:spcAft>
                <a:spcPts val="600"/>
              </a:spcAft>
            </a:pPr>
            <a:r>
              <a:rPr lang="en-US" dirty="0"/>
              <a:t>Continue to watch international enrollment and impact of federal policy, travel restrictions and reopening of embassies</a:t>
            </a:r>
          </a:p>
        </p:txBody>
      </p:sp>
    </p:spTree>
    <p:extLst>
      <p:ext uri="{BB962C8B-B14F-4D97-AF65-F5344CB8AC3E}">
        <p14:creationId xmlns:p14="http://schemas.microsoft.com/office/powerpoint/2010/main" val="212807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C321-7F79-47B7-8473-032BB4AC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522"/>
            <a:ext cx="8229600" cy="703307"/>
          </a:xfrm>
        </p:spPr>
        <p:txBody>
          <a:bodyPr/>
          <a:lstStyle/>
          <a:p>
            <a:r>
              <a:rPr lang="en-US" dirty="0"/>
              <a:t>Return to Work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B547-73D4-4DBA-ABF1-E5022D58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421"/>
            <a:ext cx="8229600" cy="48810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Governor may announce that some counties revert to Phase 2 today, but not expecting King County to be in that group</a:t>
            </a:r>
          </a:p>
          <a:p>
            <a:pPr>
              <a:spcAft>
                <a:spcPts val="600"/>
              </a:spcAft>
            </a:pPr>
            <a:r>
              <a:rPr lang="en-US" dirty="0"/>
              <a:t>New CDC guidance on distancing and cleaning, waiting for WA Dept of Health and Labor &amp; Industries to weigh in on higher education</a:t>
            </a:r>
          </a:p>
          <a:p>
            <a:pPr>
              <a:spcAft>
                <a:spcPts val="600"/>
              </a:spcAft>
            </a:pPr>
            <a:r>
              <a:rPr lang="en-US" dirty="0"/>
              <a:t>We are offering in person study tables, computer lab and limited F2F student services this quarter</a:t>
            </a:r>
          </a:p>
          <a:p>
            <a:pPr>
              <a:spcAft>
                <a:spcPts val="600"/>
              </a:spcAft>
            </a:pPr>
            <a:r>
              <a:rPr lang="en-US" dirty="0"/>
              <a:t>Summer will continue to be mostly remote, with some personnel returning to work</a:t>
            </a:r>
          </a:p>
          <a:p>
            <a:pPr>
              <a:spcAft>
                <a:spcPts val="600"/>
              </a:spcAft>
            </a:pPr>
            <a:r>
              <a:rPr lang="en-US" dirty="0"/>
              <a:t>Planning for a more full return to campus in Fall/Winter</a:t>
            </a:r>
          </a:p>
        </p:txBody>
      </p:sp>
    </p:spTree>
    <p:extLst>
      <p:ext uri="{BB962C8B-B14F-4D97-AF65-F5344CB8AC3E}">
        <p14:creationId xmlns:p14="http://schemas.microsoft.com/office/powerpoint/2010/main" val="29188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C79F-BB13-4817-BB27-48FE7718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9809"/>
            <a:ext cx="8229600" cy="587397"/>
          </a:xfrm>
        </p:spPr>
        <p:txBody>
          <a:bodyPr/>
          <a:lstStyle/>
          <a:p>
            <a:r>
              <a:rPr lang="en-US" dirty="0"/>
              <a:t>Budget &amp; Legislative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59C8-DD63-4EC1-BCA8-B5C5EB03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53" y="1421819"/>
            <a:ext cx="8603087" cy="51721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/>
              <a:t>Legislative session almost complete with much better revenue forecast than expected impacting budget proposals from the House and Senate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No COLAs except for I-732 (faculty and classified staff at technical colleges), those given in FY20-21 delayed until July 2021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Community and technical colleges have been given authority to offer computer science bachelors degree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International, Running Start and general enrollment are all down so even with better state budget, we still have a deficit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One time funding (stimulus) are keeping us from having to make additional cuts this year, but we have to submit a three year plan to the board on how we plan to address the deficit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College Council’s resource allocation committee is finalizing budget principles for 2021-22 budget </a:t>
            </a:r>
          </a:p>
        </p:txBody>
      </p:sp>
    </p:spTree>
    <p:extLst>
      <p:ext uri="{BB962C8B-B14F-4D97-AF65-F5344CB8AC3E}">
        <p14:creationId xmlns:p14="http://schemas.microsoft.com/office/powerpoint/2010/main" val="295682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54CB6A20-311A-4E04-AFDC-55FDD02CC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9097" r="-1" b="5901"/>
          <a:stretch/>
        </p:blipFill>
        <p:spPr>
          <a:xfrm>
            <a:off x="1" y="857249"/>
            <a:ext cx="914377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1" y="3344374"/>
            <a:ext cx="2559050" cy="134827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Guided Pathways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1" y="4716385"/>
            <a:ext cx="2559050" cy="5541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April 2021</a:t>
            </a:r>
          </a:p>
        </p:txBody>
      </p:sp>
      <p:pic>
        <p:nvPicPr>
          <p:cNvPr id="16" name="Picture 15" descr="Forest road with vanishing point">
            <a:extLst>
              <a:ext uri="{FF2B5EF4-FFF2-40B4-BE49-F238E27FC236}">
                <a16:creationId xmlns:a16="http://schemas.microsoft.com/office/drawing/2014/main" id="{AED06480-44BF-422E-BB89-200EE481BB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5" b="9684"/>
          <a:stretch/>
        </p:blipFill>
        <p:spPr>
          <a:xfrm>
            <a:off x="399348" y="1405558"/>
            <a:ext cx="2636822" cy="15895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095400-5EEF-473F-B534-C72E7028E19C}"/>
              </a:ext>
            </a:extLst>
          </p:cNvPr>
          <p:cNvSpPr txBox="1"/>
          <p:nvPr/>
        </p:nvSpPr>
        <p:spPr>
          <a:xfrm>
            <a:off x="7251907" y="5850708"/>
            <a:ext cx="1891865" cy="173124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450"/>
              </a:spcAft>
            </a:pPr>
            <a:r>
              <a:rPr lang="en-US" sz="525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525">
                <a:solidFill>
                  <a:srgbClr val="FFFFFF"/>
                </a:solidFill>
              </a:rPr>
              <a:t> by Unknown author is licensed under </a:t>
            </a:r>
            <a:r>
              <a:rPr lang="en-US" sz="525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525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0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D6B84D6-102F-45E9-B5AC-7D310C9CF3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0726" y="1664268"/>
          <a:ext cx="8376863" cy="3529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382443"/>
      </p:ext>
    </p:extLst>
  </p:cSld>
  <p:clrMapOvr>
    <a:masterClrMapping/>
  </p:clrMapOvr>
</p:sld>
</file>

<file path=ppt/theme/theme1.xml><?xml version="1.0" encoding="utf-8"?>
<a:theme xmlns:a="http://schemas.openxmlformats.org/drawingml/2006/main" name="SeattleCentral Powerpoint template">
  <a:themeElements>
    <a:clrScheme name="SC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1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attleCentral_template" id="{896D173F-A356-A94F-9893-382EFA7609BB}" vid="{E88EAD0F-4850-B64D-8112-09224D7A5D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SeattleCentral_template</Template>
  <TotalTime>4518</TotalTime>
  <Words>764</Words>
  <Application>Microsoft Office PowerPoint</Application>
  <PresentationFormat>On-screen Show (4:3)</PresentationFormat>
  <Paragraphs>93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Arial,Sans-Serif</vt:lpstr>
      <vt:lpstr>Calibri</vt:lpstr>
      <vt:lpstr>Calibri Light</vt:lpstr>
      <vt:lpstr>Gill Sans MT</vt:lpstr>
      <vt:lpstr>SeattleCentral Powerpoint template</vt:lpstr>
      <vt:lpstr>April 2021 Town Hall Meeting  </vt:lpstr>
      <vt:lpstr>Overview</vt:lpstr>
      <vt:lpstr>Kudos!!</vt:lpstr>
      <vt:lpstr>Campus Safety/Messaging</vt:lpstr>
      <vt:lpstr>Enrollment Update</vt:lpstr>
      <vt:lpstr>Return to Work Planning</vt:lpstr>
      <vt:lpstr>Budget &amp; Legislative Priorities </vt:lpstr>
      <vt:lpstr>Guided Pathways 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Lewis, Erin</cp:lastModifiedBy>
  <cp:revision>235</cp:revision>
  <cp:lastPrinted>2021-02-12T17:35:36Z</cp:lastPrinted>
  <dcterms:created xsi:type="dcterms:W3CDTF">2017-02-08T15:51:02Z</dcterms:created>
  <dcterms:modified xsi:type="dcterms:W3CDTF">2021-04-12T21:16:25Z</dcterms:modified>
  <cp:category/>
</cp:coreProperties>
</file>