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83" r:id="rId2"/>
    <p:sldId id="279" r:id="rId3"/>
    <p:sldId id="291" r:id="rId4"/>
    <p:sldId id="292" r:id="rId5"/>
    <p:sldId id="293" r:id="rId6"/>
    <p:sldId id="297" r:id="rId7"/>
    <p:sldId id="296" r:id="rId8"/>
    <p:sldId id="295" r:id="rId9"/>
    <p:sldId id="294" r:id="rId10"/>
    <p:sldId id="289" r:id="rId11"/>
  </p:sldIdLst>
  <p:sldSz cx="9144000" cy="6858000" type="screen4x3"/>
  <p:notesSz cx="7086600" cy="93726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DF8A15D7-BD62-E149-962C-08E87225CD1D}">
          <p14:sldIdLst>
            <p14:sldId id="283"/>
            <p14:sldId id="279"/>
            <p14:sldId id="291"/>
            <p14:sldId id="292"/>
            <p14:sldId id="293"/>
            <p14:sldId id="297"/>
            <p14:sldId id="296"/>
            <p14:sldId id="295"/>
            <p14:sldId id="294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2"/>
    <a:srgbClr val="0071A1"/>
    <a:srgbClr val="008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8" autoAdjust="0"/>
    <p:restoredTop sz="81497" autoAdjust="0"/>
  </p:normalViewPr>
  <p:slideViewPr>
    <p:cSldViewPr snapToGrid="0" snapToObjects="1">
      <p:cViewPr varScale="1">
        <p:scale>
          <a:sx n="94" d="100"/>
          <a:sy n="94" d="100"/>
        </p:scale>
        <p:origin x="213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088" y="216"/>
      </p:cViewPr>
      <p:guideLst>
        <p:guide orient="horz" pos="2952"/>
        <p:guide pos="223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70250DD3-397B-C144-A230-CCB4604895EF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EBC82BE4-8F97-7745-890C-B43F022B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3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B08BD26F-ACC6-D34A-B6E4-ADCEC73D5F06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3"/>
            <a:ext cx="3070860" cy="468630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0E4123D8-7A60-144B-9907-6728413C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51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4.safelinks.protection.outlook.com/?url=https://seattlecentral.edu/connectcentral&amp;data=04|01||10d494e508694691fba508d8b2983f1c|02d8ff38d7114e31a9156cb5cff788df|0|0|637455714243196541|Unknown|TWFpbGZsb3d8eyJWIjoiMC4wLjAwMDAiLCJQIjoiV2luMzIiLCJBTiI6Ik1haWwiLCJXVCI6Mn0%3D|1000&amp;sdata=TRQ1kVeSG44OBUKjXgOVWPKozBKjFTwudh29jSt15H0%3D&amp;reserved=0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6" Type="http://schemas.openxmlformats.org/officeDocument/2006/relationships/hyperlink" Target="mailto:Emily.thurston@seattlecolleges.edu" TargetMode="External"/><Relationship Id="rId5" Type="http://schemas.openxmlformats.org/officeDocument/2006/relationships/hyperlink" Target="https://nam04.safelinks.protection.outlook.com/?url=https://www.surveymonkey.com/r/connectcentralgroup20&amp;data=04|01||10d494e508694691fba508d8b2983f1c|02d8ff38d7114e31a9156cb5cff788df|0|0|637455714243206525|Unknown|TWFpbGZsb3d8eyJWIjoiMC4wLjAwMDAiLCJQIjoiV2luMzIiLCJBTiI6Ik1haWwiLCJXVCI6Mn0%3D|1000&amp;sdata=9x5stZiWwbyDMh03DUD3R3m%2BqOmhslTYdwGFg2vwMlk%3D&amp;reserved=0" TargetMode="External"/><Relationship Id="rId4" Type="http://schemas.openxmlformats.org/officeDocument/2006/relationships/hyperlink" Target="https://nam04.safelinks.protection.outlook.com/?url=https://www.surveymonkey.com/r/connectcentralgroup20&amp;data=04|01||10d494e508694691fba508d8b2983f1c|02d8ff38d7114e31a9156cb5cff788df|0|0|637455714243196541|Unknown|TWFpbGZsb3d8eyJWIjoiMC4wLjAwMDAiLCJQIjoiV2luMzIiLCJBTiI6Ik1haWwiLCJXVCI6Mn0%3D|1000&amp;sdata=t0vruZnZ3iJHOk2vchdU5hgcK3O/aduz9QJK4TPm1LE%3D&amp;reserved=0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7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hope you will consider incorporating the college’s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annual speed networking event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into your curricula and/or offering extra credit. Scheduled for Jan 25 – 28, this is a great opportunity in alignment with Guided Pathways for students to meet with professionals to explore and inform career paths. You can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RSVP your class here.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Career Exploration Center and OSP are also offering classes 10-15 minute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networking trainings prior to the event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 your students can come prepared to make the most of this opportunity. Sign up for these trainings also in the 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Original URL: https://www.surveymonkey.com/r/connectcentralgroup20. Click or tap if you trust this link."/>
              </a:rPr>
              <a:t>RSVP form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For questions, please email </a:t>
            </a:r>
            <a:r>
              <a:rPr lang="en-US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/>
              </a:rPr>
              <a:t>Emily.thurston@seattlecolleges.edu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             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15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733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03935"/>
            <a:ext cx="8229600" cy="43036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023577"/>
            <a:ext cx="8229600" cy="10683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706" y="2332181"/>
            <a:ext cx="4040188" cy="37939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8531" y="2332181"/>
            <a:ext cx="4041775" cy="37939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5D79-2669-7043-96FB-195196BE8624}" type="datetime1">
              <a:rPr lang="en-US" smtClean="0"/>
              <a:t>1/8/2021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363"/>
            <a:ext cx="3008313" cy="646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1364"/>
            <a:ext cx="5111750" cy="5144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3008313" cy="4348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DF16-5868-A046-B6A3-485162322937}" type="datetime1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2817"/>
            <a:ext cx="5486400" cy="38847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FAE3-238E-F746-9D0D-3B2A8A6F8EBE}" type="datetime1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1752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03936"/>
            <a:ext cx="8229600" cy="2918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rgbClr val="00519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6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17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733635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9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D804-8CF6-EA41-B37C-AC92A27C33F5}" type="datetime1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274"/>
            <a:ext cx="8229600" cy="3897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F888-CB1A-B549-80E1-2895DE766AE8}" type="datetime1">
              <a:rPr lang="en-US" smtClean="0"/>
              <a:t>1/8/2021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04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989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506A-1C32-2A4D-8A12-CF0ABE7F8B83}" type="datetime1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966F-2DBA-1E40-8270-1BB43D57B404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1E5336-C322-044E-89F1-F25E189CD8F3}" type="datetime1">
              <a:rPr lang="en-US" smtClean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tr-TR" spc="50" dirty="0">
                <a:solidFill>
                  <a:srgbClr val="0071A1"/>
                </a:solidFill>
                <a:latin typeface="Arial"/>
              </a:rPr>
              <a:t>seattlecentral.edu </a:t>
            </a:r>
            <a:endParaRPr lang="en-US" spc="50" dirty="0">
              <a:solidFill>
                <a:srgbClr val="0071A1"/>
              </a:solidFill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9391CC-C0BA-704C-8A66-4F48F2809E1B}"/>
              </a:ext>
            </a:extLst>
          </p:cNvPr>
          <p:cNvSpPr/>
          <p:nvPr userDrawn="1"/>
        </p:nvSpPr>
        <p:spPr>
          <a:xfrm>
            <a:off x="0" y="0"/>
            <a:ext cx="9144000" cy="714373"/>
          </a:xfrm>
          <a:prstGeom prst="rect">
            <a:avLst/>
          </a:prstGeom>
          <a:solidFill>
            <a:srgbClr val="0051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068184-D20F-C945-95C3-2B7C421B1B9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15900" y="156370"/>
            <a:ext cx="2374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0" r:id="rId2"/>
    <p:sldLayoutId id="2147483676" r:id="rId3"/>
    <p:sldLayoutId id="2147483706" r:id="rId4"/>
    <p:sldLayoutId id="2147483691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5" r:id="rId11"/>
    <p:sldLayoutId id="2147483686" r:id="rId12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09458" y="2139206"/>
            <a:ext cx="8499158" cy="776287"/>
          </a:xfrm>
        </p:spPr>
        <p:txBody>
          <a:bodyPr/>
          <a:lstStyle/>
          <a:p>
            <a:r>
              <a:rPr lang="en-US" sz="4400" dirty="0"/>
              <a:t>January 2021</a:t>
            </a:r>
            <a:br>
              <a:rPr lang="en-US" sz="4400" dirty="0"/>
            </a:br>
            <a:r>
              <a:rPr lang="en-US" sz="4400" dirty="0"/>
              <a:t>Town Hall Meeting </a:t>
            </a:r>
            <a:br>
              <a:rPr lang="en-US" sz="4400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997" y="5466303"/>
            <a:ext cx="437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January 8,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93589-B2D1-4449-9DCC-EF84C6614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941" y="6126359"/>
            <a:ext cx="2170675" cy="3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Q &amp; A</a:t>
            </a:r>
          </a:p>
          <a:p>
            <a:pPr>
              <a:spcAft>
                <a:spcPts val="600"/>
              </a:spcAft>
            </a:pPr>
            <a:r>
              <a:rPr lang="en-US" dirty="0"/>
              <a:t>This is being recorded and will be available on our website no later than end of day tomorrow</a:t>
            </a:r>
          </a:p>
        </p:txBody>
      </p:sp>
    </p:spTree>
    <p:extLst>
      <p:ext uri="{BB962C8B-B14F-4D97-AF65-F5344CB8AC3E}">
        <p14:creationId xmlns:p14="http://schemas.microsoft.com/office/powerpoint/2010/main" val="2980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866"/>
            <a:ext cx="8229600" cy="834094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4558"/>
            <a:ext cx="8421939" cy="479562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Welcome King County Health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Civil Unrest Impact on Campus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Return to Work Planning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Budget &amp; Legislative Priorities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err="1"/>
              <a:t>ctc</a:t>
            </a:r>
            <a:r>
              <a:rPr lang="en-US" dirty="0"/>
              <a:t>-Link February Conversion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Student Networking Event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Q&amp;A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8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86" y="900113"/>
            <a:ext cx="8766147" cy="1068387"/>
          </a:xfrm>
        </p:spPr>
        <p:txBody>
          <a:bodyPr/>
          <a:lstStyle/>
          <a:p>
            <a:r>
              <a:rPr lang="en-US" dirty="0"/>
              <a:t>King County Public Heath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5" y="2228274"/>
            <a:ext cx="8901687" cy="389789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Stacey Brant, RN </a:t>
            </a:r>
          </a:p>
          <a:p>
            <a:pPr marL="0" indent="0" algn="ctr">
              <a:buNone/>
            </a:pPr>
            <a:r>
              <a:rPr lang="en-US" dirty="0" err="1"/>
              <a:t>Christiann</a:t>
            </a:r>
            <a:r>
              <a:rPr lang="en-US" dirty="0"/>
              <a:t> </a:t>
            </a:r>
            <a:r>
              <a:rPr lang="en-US" dirty="0" err="1"/>
              <a:t>Staphf</a:t>
            </a:r>
            <a:r>
              <a:rPr lang="en-US" dirty="0"/>
              <a:t>, DPH/PD/ID </a:t>
            </a:r>
          </a:p>
          <a:p>
            <a:pPr marL="0" indent="0" algn="ctr">
              <a:buNone/>
            </a:pPr>
            <a:r>
              <a:rPr lang="en-US" dirty="0"/>
              <a:t>Communicable Disease Epidemiology &amp; Immunization Group </a:t>
            </a:r>
          </a:p>
        </p:txBody>
      </p:sp>
    </p:spTree>
    <p:extLst>
      <p:ext uri="{BB962C8B-B14F-4D97-AF65-F5344CB8AC3E}">
        <p14:creationId xmlns:p14="http://schemas.microsoft.com/office/powerpoint/2010/main" val="169023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0B1A-9B9E-43C5-95EC-C107D94A6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of Civil Unrest on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A5977-16BB-4A7A-8B0F-12BC771D21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CHOP &amp; over 7 months of protests since May</a:t>
            </a:r>
          </a:p>
          <a:p>
            <a:r>
              <a:rPr lang="en-US" dirty="0"/>
              <a:t>November Election</a:t>
            </a:r>
          </a:p>
          <a:p>
            <a:r>
              <a:rPr lang="en-US" dirty="0"/>
              <a:t>Cal Anderson</a:t>
            </a:r>
          </a:p>
          <a:p>
            <a:r>
              <a:rPr lang="en-US" dirty="0"/>
              <a:t>Presidential Transition</a:t>
            </a:r>
          </a:p>
        </p:txBody>
      </p:sp>
    </p:spTree>
    <p:extLst>
      <p:ext uri="{BB962C8B-B14F-4D97-AF65-F5344CB8AC3E}">
        <p14:creationId xmlns:p14="http://schemas.microsoft.com/office/powerpoint/2010/main" val="29515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C321-7F79-47B7-8473-032BB4AC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Work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B547-73D4-4DBA-ABF1-E5022D582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K-12 districts slowly returning to in person instruction with youngest students </a:t>
            </a:r>
          </a:p>
          <a:p>
            <a:pPr>
              <a:spcAft>
                <a:spcPts val="600"/>
              </a:spcAft>
            </a:pPr>
            <a:r>
              <a:rPr lang="en-US" dirty="0"/>
              <a:t>Districtwide team working on decision factors related to reopening campus underway (roll out of vaccine, # of cases in community, ability to adhere to cleanliness guidelines, availability of PPE)</a:t>
            </a:r>
          </a:p>
          <a:p>
            <a:pPr>
              <a:spcAft>
                <a:spcPts val="600"/>
              </a:spcAft>
            </a:pPr>
            <a:r>
              <a:rPr lang="en-US" dirty="0"/>
              <a:t>As we think about Spring, planning to be mostly remote</a:t>
            </a:r>
          </a:p>
          <a:p>
            <a:pPr>
              <a:spcAft>
                <a:spcPts val="600"/>
              </a:spcAft>
            </a:pPr>
            <a:r>
              <a:rPr lang="en-US" dirty="0"/>
              <a:t>Projections are for things to open up more after June, so we will be turning the dial for more in person activity after that</a:t>
            </a:r>
          </a:p>
        </p:txBody>
      </p:sp>
    </p:spTree>
    <p:extLst>
      <p:ext uri="{BB962C8B-B14F-4D97-AF65-F5344CB8AC3E}">
        <p14:creationId xmlns:p14="http://schemas.microsoft.com/office/powerpoint/2010/main" val="2918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Work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Throughout Winter Quarter:</a:t>
            </a:r>
          </a:p>
          <a:p>
            <a:r>
              <a:rPr lang="en-US" dirty="0"/>
              <a:t>Submit return to work plans if new personnel will be returning to campus</a:t>
            </a:r>
          </a:p>
          <a:p>
            <a:r>
              <a:rPr lang="en-US" dirty="0"/>
              <a:t>Technology distribution continuing to happen through library with online sign-up</a:t>
            </a:r>
          </a:p>
          <a:p>
            <a:r>
              <a:rPr lang="en-US" dirty="0"/>
              <a:t>State Agencies clarifying when their essential personnel and personnel serving the public qualify for vaccine distribution in the state distribution plan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9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C79F-BB13-4817-BB27-48FE7718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587397"/>
          </a:xfrm>
        </p:spPr>
        <p:txBody>
          <a:bodyPr/>
          <a:lstStyle/>
          <a:p>
            <a:r>
              <a:rPr lang="en-US" dirty="0"/>
              <a:t>Budget &amp; Legislative Priorities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B59C8-DD63-4EC1-BCA8-B5C5EB03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5837"/>
            <a:ext cx="8229600" cy="3897890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sz="2200" dirty="0"/>
              <a:t>Governor’s budget released in December includes new investments to advance equity ($23M), job skills training ($10M) and expand high demand degree production ($4M).  It also includes a number of compensation-related reductions including cancellation of 2020 wage increases ($40M), furloughs ($66M), health insurance rate increases ($3.8M) and suspension of I-732 COLAS ($25M)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 Legislative session starts next week, we can expect debate over many of these investments/reductions as well as introduction of new taxes/revenue proposals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International enrollment is down 60% so projected revenue loss from that is higher than expected</a:t>
            </a:r>
          </a:p>
          <a:p>
            <a:pPr lvl="0">
              <a:spcAft>
                <a:spcPts val="600"/>
              </a:spcAft>
            </a:pPr>
            <a:r>
              <a:rPr lang="en-US" sz="2200" dirty="0"/>
              <a:t>CARES II funding</a:t>
            </a:r>
          </a:p>
        </p:txBody>
      </p:sp>
    </p:spTree>
    <p:extLst>
      <p:ext uri="{BB962C8B-B14F-4D97-AF65-F5344CB8AC3E}">
        <p14:creationId xmlns:p14="http://schemas.microsoft.com/office/powerpoint/2010/main" val="2956827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0C725-EA5D-4D64-8B2E-AB8B26AFD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78141"/>
            <a:ext cx="8229600" cy="928687"/>
          </a:xfrm>
        </p:spPr>
        <p:txBody>
          <a:bodyPr/>
          <a:lstStyle/>
          <a:p>
            <a:r>
              <a:rPr lang="en-US" sz="2800" dirty="0" err="1"/>
              <a:t>ctcLink</a:t>
            </a:r>
            <a:r>
              <a:rPr lang="en-US" sz="2800" dirty="0"/>
              <a:t> is Coming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3B28F-C2C8-4DEF-92E2-A2C00A583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6827"/>
            <a:ext cx="8570890" cy="513867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200" dirty="0"/>
              <a:t>CTC go-live February 22</a:t>
            </a:r>
            <a:r>
              <a:rPr lang="en-US" sz="2200" baseline="30000" dirty="0"/>
              <a:t>nd</a:t>
            </a:r>
            <a:r>
              <a:rPr lang="en-US" sz="2200" dirty="0"/>
              <a:t> means major changes in HR, Enrollment and Financial data processes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Many of us are involved in training and user testing, so remember patience and grace for colleagues</a:t>
            </a:r>
          </a:p>
          <a:p>
            <a:pPr>
              <a:spcAft>
                <a:spcPts val="600"/>
              </a:spcAft>
            </a:pPr>
            <a:r>
              <a:rPr lang="en-US" sz="2200" dirty="0"/>
              <a:t> Many non-service dates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Jan 15–March 8   </a:t>
            </a:r>
            <a:r>
              <a:rPr lang="en-US" sz="1800" dirty="0"/>
              <a:t>E-forms disabled and no new requisitions in </a:t>
            </a:r>
            <a:r>
              <a:rPr lang="en-US" sz="1800" dirty="0" err="1"/>
              <a:t>NeoGov</a:t>
            </a:r>
            <a:r>
              <a:rPr lang="en-US" sz="1800"/>
              <a:t> 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8–March 1 </a:t>
            </a:r>
            <a:r>
              <a:rPr lang="en-US" sz="1800" dirty="0"/>
              <a:t>No financial aid, scholarship or emergency funding disbursements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10–March 1  </a:t>
            </a:r>
            <a:r>
              <a:rPr lang="en-US" sz="1800" dirty="0"/>
              <a:t>Cashiering closed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12  </a:t>
            </a:r>
            <a:r>
              <a:rPr lang="en-US" sz="1800" dirty="0"/>
              <a:t>TLR for 2/1-16 must be entered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12-22   </a:t>
            </a:r>
            <a:r>
              <a:rPr lang="en-US" sz="1800" dirty="0"/>
              <a:t>Admissions portal will close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800" b="1" dirty="0"/>
              <a:t>Feb 22-26  </a:t>
            </a:r>
            <a:r>
              <a:rPr lang="en-US" sz="1800" dirty="0"/>
              <a:t>Payroll, Accounting, College Business Offices, Enrollment &amp; Registration, Admissions, and Financial Aid Offices  closed on all campuses</a:t>
            </a:r>
          </a:p>
        </p:txBody>
      </p:sp>
    </p:spTree>
    <p:extLst>
      <p:ext uri="{BB962C8B-B14F-4D97-AF65-F5344CB8AC3E}">
        <p14:creationId xmlns:p14="http://schemas.microsoft.com/office/powerpoint/2010/main" val="3268277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65E12-458B-4F95-BE8E-76F2721A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Connect Central: Virtual Speed-Networking Week</a:t>
            </a:r>
            <a:br>
              <a:rPr lang="en-US" sz="2400" dirty="0"/>
            </a:br>
            <a:r>
              <a:rPr lang="en-US" sz="2400" dirty="0"/>
              <a:t>Jan. 25 – 28,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7AFAD-45FB-4858-9176-CEC99F00A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84" y="2228274"/>
            <a:ext cx="5189958" cy="3897890"/>
          </a:xfrm>
        </p:spPr>
        <p:txBody>
          <a:bodyPr/>
          <a:lstStyle/>
          <a:p>
            <a:r>
              <a:rPr lang="en-US" sz="2000" dirty="0"/>
              <a:t>Students network with community, business and industry leaders.</a:t>
            </a:r>
          </a:p>
          <a:p>
            <a:pPr lvl="1"/>
            <a:r>
              <a:rPr lang="en-US" sz="2000" dirty="0"/>
              <a:t>Three 15-minute speed-networking rounds per session</a:t>
            </a:r>
          </a:p>
          <a:p>
            <a:r>
              <a:rPr lang="en-US" sz="2000" dirty="0"/>
              <a:t>Each day focuses on a different set of career pathways based on areas of study</a:t>
            </a:r>
          </a:p>
          <a:p>
            <a:r>
              <a:rPr lang="en-US" sz="2000" dirty="0"/>
              <a:t>Students and classes are encouraged to sign up</a:t>
            </a:r>
          </a:p>
          <a:p>
            <a:pPr lvl="1"/>
            <a:r>
              <a:rPr lang="en-US" sz="2000" dirty="0"/>
              <a:t>OSP &amp; CEC offering short trainings for classes to prep students</a:t>
            </a:r>
          </a:p>
          <a:p>
            <a:endParaRPr lang="en-US" dirty="0"/>
          </a:p>
        </p:txBody>
      </p:sp>
      <p:pic>
        <p:nvPicPr>
          <p:cNvPr id="4" name="Content Placeholder 7">
            <a:extLst>
              <a:ext uri="{FF2B5EF4-FFF2-40B4-BE49-F238E27FC236}">
                <a16:creationId xmlns:a16="http://schemas.microsoft.com/office/drawing/2014/main" id="{12E854E0-03A6-422D-9970-409AF79DB7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942" y="2828364"/>
            <a:ext cx="3341858" cy="222703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419461-09F4-4174-9A51-6E1E970AD544}"/>
              </a:ext>
            </a:extLst>
          </p:cNvPr>
          <p:cNvSpPr txBox="1"/>
          <p:nvPr/>
        </p:nvSpPr>
        <p:spPr>
          <a:xfrm>
            <a:off x="914400" y="6211669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More information and sign-up at: </a:t>
            </a:r>
            <a:r>
              <a:rPr lang="en-US" b="1" dirty="0">
                <a:solidFill>
                  <a:srgbClr val="0051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seattlecentral.edu/</a:t>
            </a:r>
            <a:r>
              <a:rPr lang="en-US" b="1" dirty="0" err="1">
                <a:solidFill>
                  <a:srgbClr val="0051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connectcentral</a:t>
            </a:r>
            <a:r>
              <a:rPr lang="en-US" b="1" dirty="0">
                <a:solidFill>
                  <a:srgbClr val="00519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585003"/>
      </p:ext>
    </p:extLst>
  </p:cSld>
  <p:clrMapOvr>
    <a:masterClrMapping/>
  </p:clrMapOvr>
</p:sld>
</file>

<file path=ppt/theme/theme1.xml><?xml version="1.0" encoding="utf-8"?>
<a:theme xmlns:a="http://schemas.openxmlformats.org/drawingml/2006/main" name="SeattleCentral Powerpoint template">
  <a:themeElements>
    <a:clrScheme name="SC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19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attleCentral_template" id="{896D173F-A356-A94F-9893-382EFA7609BB}" vid="{E88EAD0F-4850-B64D-8112-09224D7A5D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SeattleCentral_template</Template>
  <TotalTime>3770</TotalTime>
  <Words>569</Words>
  <Application>Microsoft Office PowerPoint</Application>
  <PresentationFormat>On-screen Show (4:3)</PresentationFormat>
  <Paragraphs>60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SeattleCentral Powerpoint template</vt:lpstr>
      <vt:lpstr>January 2021 Town Hall Meeting  </vt:lpstr>
      <vt:lpstr>Overview</vt:lpstr>
      <vt:lpstr>King County Public Heath</vt:lpstr>
      <vt:lpstr>Impact of Civil Unrest on Campus</vt:lpstr>
      <vt:lpstr>Return to Work Planning</vt:lpstr>
      <vt:lpstr>Return to Work Planning</vt:lpstr>
      <vt:lpstr>Budget &amp; Legislative Priorities </vt:lpstr>
      <vt:lpstr>ctcLink is Coming</vt:lpstr>
      <vt:lpstr>Connect Central: Virtual Speed-Networking Week Jan. 25 – 28, 2021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Central, InstructDesign</cp:lastModifiedBy>
  <cp:revision>197</cp:revision>
  <cp:lastPrinted>2020-04-02T17:50:30Z</cp:lastPrinted>
  <dcterms:created xsi:type="dcterms:W3CDTF">2017-02-08T15:51:02Z</dcterms:created>
  <dcterms:modified xsi:type="dcterms:W3CDTF">2021-01-08T20:32:54Z</dcterms:modified>
  <cp:category/>
</cp:coreProperties>
</file>