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sldIdLst>
    <p:sldId id="286" r:id="rId2"/>
    <p:sldId id="289" r:id="rId3"/>
    <p:sldId id="290" r:id="rId4"/>
    <p:sldId id="291" r:id="rId5"/>
    <p:sldId id="261" r:id="rId6"/>
    <p:sldId id="264" r:id="rId7"/>
    <p:sldId id="263" r:id="rId8"/>
    <p:sldId id="265" r:id="rId9"/>
    <p:sldId id="266" r:id="rId10"/>
    <p:sldId id="267" r:id="rId11"/>
    <p:sldId id="269" r:id="rId12"/>
    <p:sldId id="275" r:id="rId13"/>
    <p:sldId id="270" r:id="rId14"/>
    <p:sldId id="279" r:id="rId15"/>
    <p:sldId id="278" r:id="rId16"/>
    <p:sldId id="271" r:id="rId17"/>
    <p:sldId id="277" r:id="rId18"/>
    <p:sldId id="280" r:id="rId19"/>
    <p:sldId id="283" r:id="rId20"/>
    <p:sldId id="284" r:id="rId21"/>
    <p:sldId id="293" r:id="rId22"/>
    <p:sldId id="273" r:id="rId23"/>
    <p:sldId id="285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4808"/>
    <p:restoredTop sz="94667"/>
  </p:normalViewPr>
  <p:slideViewPr>
    <p:cSldViewPr snapToGrid="0" snapToObjects="1">
      <p:cViewPr varScale="1">
        <p:scale>
          <a:sx n="115" d="100"/>
          <a:sy n="115" d="100"/>
        </p:scale>
        <p:origin x="10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6BCE-121C-1047-9B63-1A9B3AC98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51CBC-0A73-8542-A386-EC6349CAB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FA6DC-7F2E-7848-9D93-0D08C710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7B23-D69D-8D45-B2B9-DF7CF540532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827D5-DD2E-8D46-8456-250EDA18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C0D8D-329A-1449-8711-6AD11FFE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EE51-9ED7-4845-A995-815858DB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DE84-608D-A744-AC1F-0BB84E8F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C7512-F851-6C48-9B03-ABF7A1EE1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C80EA-1B95-6145-B381-745E68E6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7B23-D69D-8D45-B2B9-DF7CF540532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4907F-9061-994A-A086-A1B6BF0D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5A13D-AE3B-604C-87FB-BDC8108E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EE51-9ED7-4845-A995-815858DB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C4FBC-ABA7-5844-A2D8-CF7464FF7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AFDDA-A11F-F546-B319-B3C832389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8A4BE-06C6-8346-A9CD-2F7E282B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7B23-D69D-8D45-B2B9-DF7CF540532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4C040-BBEB-044C-92FE-EC7AE856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3184B-F2CD-E54C-BF08-1B66888A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EE51-9ED7-4845-A995-815858DB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6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CD51-BC79-C74F-9F7B-B02A1950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AF2F6-F433-C14B-B366-FFB9F1EB7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6EBF3-2E7A-A64D-A50D-3837F788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7B23-D69D-8D45-B2B9-DF7CF540532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E29A6-9DD6-B54D-AB96-2227F160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7FDC9-43E2-DE42-B9E5-A99A66CA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EE51-9ED7-4845-A995-815858DB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1DC4-2958-2341-90C7-55B0F5E0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71A26-5F65-1E48-BAF6-EB691B6C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65D9F-2605-2E40-B63A-8E447FFA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7B23-D69D-8D45-B2B9-DF7CF540532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676C4-1B67-8647-867E-3406E32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C4D61-99A0-D246-855A-3DC2D77D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EE51-9ED7-4845-A995-815858DB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6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1D27-0728-0C44-A075-EACA0B96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5B90-4963-3644-B49B-2A22807BE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7235B-DFAC-AE45-A525-A3C09F7F4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79734-E8AF-B140-8A76-771109BA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7B23-D69D-8D45-B2B9-DF7CF540532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69ED0-AEF7-5044-9578-6EE60917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DCEBE-B5EC-684B-9134-AEC2234B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EE51-9ED7-4845-A995-815858DB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8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CCCE-6798-E94E-8E65-EA6B0833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C34D1-2AEC-E141-83D8-88373CAD4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B160-EDCA-1748-A053-A9116D12F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24B78-3AE0-7247-8708-212691F7B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90678-57C3-A642-889F-0BA24D469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BA2F2-C621-E94E-8D2B-DE0B1C6E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7B23-D69D-8D45-B2B9-DF7CF540532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B0835-2ECF-EB4E-9C87-81C0ECA6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5281D-5F2B-9B4B-A299-C4EB540C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EE51-9ED7-4845-A995-815858DB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8487-CB60-8848-863F-A0E7278F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955F8-0FFB-A042-9FB4-5910A168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7B23-D69D-8D45-B2B9-DF7CF540532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8E772-AEF4-CF4A-90A0-638B4293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150CC-71F0-B546-8E10-67D3E5C2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EE51-9ED7-4845-A995-815858DB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8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4CAC7-15A0-0F43-9EAC-267999D9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7B23-D69D-8D45-B2B9-DF7CF540532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943B5-A3C9-8F46-87EF-4C6C725B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1354B-F4FE-E842-93F8-C9D89AB5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EE51-9ED7-4845-A995-815858DB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3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E27B-5F8E-E544-871D-54559EDA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605C2-6439-554D-8047-8C752706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3803A-8209-3B47-8F7B-944612BE2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C22DE-DFF6-D244-94A9-986C5B66C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7B23-D69D-8D45-B2B9-DF7CF540532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A7FF9-2AB6-9B47-8CE4-C6C973B9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3BD9-5AAB-824E-AF6C-3DFF3DFC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EE51-9ED7-4845-A995-815858DB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E30B-1C9E-CF4F-9E4A-03B6A3A7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D2727-61B2-C94A-B103-A7CDAEA39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A0CD-1BEE-324F-85DC-2B0937617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D9AC2-3D3F-0947-BBC6-569EEC0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7B23-D69D-8D45-B2B9-DF7CF540532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82D0D-FD05-BD47-9959-7EA9AF00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3DFA0-DA1F-0947-BDC6-B189221E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EE51-9ED7-4845-A995-815858DB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6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8A19B5-C4C9-9D42-8FC2-8C5542A8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11B77-BC4B-2F4F-8883-1C7EA0EDE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C9902-FE0F-E040-B822-838780D4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7B23-D69D-8D45-B2B9-DF7CF540532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37154-2975-0D45-95EC-2B69CD69D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0D578-64C4-AE4E-9AC0-0BB8C892D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BEE51-9ED7-4845-A995-815858DB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1362283-How-Do-I-Join-or-Test-My-Computer-Device-Audio-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qncX7RE0wM?feature=oembed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1362473-Local-Recording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ZHSAMd89JE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zoom.us/hc/en-us/articles/115005759423-Managing-Participants-in-a-Meeting" TargetMode="External"/><Relationship Id="rId3" Type="http://schemas.openxmlformats.org/officeDocument/2006/relationships/hyperlink" Target="https://support.zoom.us/hc/en-us/articles/201362473" TargetMode="External"/><Relationship Id="rId7" Type="http://schemas.openxmlformats.org/officeDocument/2006/relationships/hyperlink" Target="https://support.zoom.us/hc/en-us/articles/201362813-Attendee-On-Hold" TargetMode="External"/><Relationship Id="rId2" Type="http://schemas.openxmlformats.org/officeDocument/2006/relationships/hyperlink" Target="https://support.zoom.us/hc/en-us/articles/360016056751-Co-host-controls-in-a-meet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zoom.us/hc/en-us/articles/115000332726-Waiting-Room" TargetMode="External"/><Relationship Id="rId5" Type="http://schemas.openxmlformats.org/officeDocument/2006/relationships/hyperlink" Target="https://support.zoom.us/hc/en-us/articles/207279736-Getting-Started-with-Closed-Captioning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support.zoom.us/hc/en-us/articles/203741855-Cloud-Recording" TargetMode="Externa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upport.zoom.us/hc/en-us/articles/115001286183-Nonverbal-Feedback-During-Meeting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upport.zoom.us/hc/en-us/articles/203650445-In-Meeting-Cha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obe.com/products/adobeconnect.html" TargetMode="External"/><Relationship Id="rId3" Type="http://schemas.openxmlformats.org/officeDocument/2006/relationships/hyperlink" Target="https://www.freeconferencecall.com/" TargetMode="External"/><Relationship Id="rId7" Type="http://schemas.openxmlformats.org/officeDocument/2006/relationships/hyperlink" Target="https://hangouts.google.com/" TargetMode="External"/><Relationship Id="rId2" Type="http://schemas.openxmlformats.org/officeDocument/2006/relationships/hyperlink" Target="https://www.skype.com/e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ebex.com/" TargetMode="External"/><Relationship Id="rId5" Type="http://schemas.openxmlformats.org/officeDocument/2006/relationships/hyperlink" Target="https://www.blackboard.com/online-collaborative-learning/blackboard-collaborate.html" TargetMode="External"/><Relationship Id="rId4" Type="http://schemas.openxmlformats.org/officeDocument/2006/relationships/hyperlink" Target="https://zoom.u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6476093-Getting-Started-with-Breakout-Rooms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bPpdyn16sY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support.zoom.us/hc/en-us/articles/201362473-Local-Recordi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upport.zoom.us/hc/en-us/articles/201362283-How-Do-I-Join-or-Test-My-Computer-Device-Audio-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gZ96J_z4AY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support.zoom.u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vi9XYGLtf0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1362843-What-is-Personal-Meeting-ID-PMI-and-Personal-Link-" TargetMode="External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1362843-What-is-Personal-Meeting-ID-PMI-and-Personal-Link-" TargetMode="External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upport.zoom.us/hc/en-us/articles/201362033-Getting-Started-on-PC-and-Ma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1" y="1204109"/>
            <a:ext cx="10072124" cy="8578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Synchronous Communication</a:t>
            </a:r>
            <a:endParaRPr lang="en-US" sz="60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8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Checking Audio / Video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931" y="2559090"/>
            <a:ext cx="3306090" cy="389426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dirty="0"/>
              <a:t>Double Click the Video to the Right to Start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Zoom </a:t>
            </a:r>
            <a:r>
              <a:rPr lang="en-US" sz="1600" b="1" dirty="0"/>
              <a:t>Client Strategies</a:t>
            </a:r>
          </a:p>
          <a:p>
            <a:r>
              <a:rPr lang="en-US" sz="1600" dirty="0"/>
              <a:t>Click Test Computer &amp; Mic Speakers.</a:t>
            </a:r>
          </a:p>
          <a:p>
            <a:r>
              <a:rPr lang="en-US" sz="1600" dirty="0"/>
              <a:t>Confirm Correct Audio &amp; Video Devices are Selected.</a:t>
            </a:r>
          </a:p>
          <a:p>
            <a:r>
              <a:rPr lang="en-US" sz="1600" dirty="0"/>
              <a:t>Click Test Speaker</a:t>
            </a:r>
          </a:p>
          <a:p>
            <a:r>
              <a:rPr lang="en-US" sz="1600" dirty="0"/>
              <a:t>Click Test Mic</a:t>
            </a:r>
          </a:p>
          <a:p>
            <a:r>
              <a:rPr lang="en-US" sz="1600" dirty="0"/>
              <a:t>Click Join Audio Conference By Computer.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Support Information</a:t>
            </a:r>
          </a:p>
          <a:p>
            <a:r>
              <a:rPr lang="en-US" sz="1500" dirty="0">
                <a:hlinkClick r:id="rId3"/>
              </a:rPr>
              <a:t>https://support.zoom.us/hc/en-us/articles/201362283-How-Do-I-Join-or-Test-My-Computer-Device-Audio-</a:t>
            </a:r>
            <a:r>
              <a:rPr lang="en-US" sz="1500" dirty="0"/>
              <a:t> </a:t>
            </a:r>
          </a:p>
        </p:txBody>
      </p:sp>
      <p:pic>
        <p:nvPicPr>
          <p:cNvPr id="6" name="Joining &amp; Configuring Audio &amp; Video" descr="Zoom Tutorial video on Join and Configuring Audio &amp; Video settings.">
            <a:hlinkClick r:id="" action="ppaction://media"/>
            <a:extLst>
              <a:ext uri="{FF2B5EF4-FFF2-40B4-BE49-F238E27FC236}">
                <a16:creationId xmlns:a16="http://schemas.microsoft.com/office/drawing/2014/main" id="{FE6ABE85-9F2D-4841-B2D7-5B6FF21F78F8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55172" y="2606208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Zoom Environment: Toolbar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930" y="2559090"/>
            <a:ext cx="3667841" cy="389426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9525" indent="0">
              <a:buNone/>
            </a:pPr>
            <a:r>
              <a:rPr lang="en-US" sz="1600" dirty="0"/>
              <a:t>Another way to access Meeting Controls.</a:t>
            </a:r>
          </a:p>
          <a:p>
            <a:pPr marL="0" indent="0">
              <a:buNone/>
            </a:pPr>
            <a:r>
              <a:rPr lang="en-US" sz="1600" b="1" dirty="0"/>
              <a:t>Meeting Menu</a:t>
            </a:r>
          </a:p>
          <a:p>
            <a:r>
              <a:rPr lang="en-US" sz="1600" dirty="0"/>
              <a:t>Enter Full Screen</a:t>
            </a:r>
          </a:p>
          <a:p>
            <a:r>
              <a:rPr lang="en-US" sz="1600" dirty="0"/>
              <a:t>Mute All</a:t>
            </a:r>
          </a:p>
          <a:p>
            <a:r>
              <a:rPr lang="en-US" sz="1600" dirty="0"/>
              <a:t>Unmute All</a:t>
            </a:r>
          </a:p>
          <a:p>
            <a:r>
              <a:rPr lang="en-US" sz="1600" dirty="0"/>
              <a:t>Join Audio</a:t>
            </a:r>
          </a:p>
          <a:p>
            <a:r>
              <a:rPr lang="en-US" sz="1600" dirty="0"/>
              <a:t>Start Video</a:t>
            </a:r>
          </a:p>
          <a:p>
            <a:r>
              <a:rPr lang="en-US" sz="1600" dirty="0"/>
              <a:t>Start Share</a:t>
            </a:r>
          </a:p>
          <a:p>
            <a:r>
              <a:rPr lang="en-US" sz="1600" dirty="0"/>
              <a:t>Invite</a:t>
            </a:r>
          </a:p>
          <a:p>
            <a:r>
              <a:rPr lang="en-US" sz="1600" dirty="0"/>
              <a:t>Show Manage Participants</a:t>
            </a:r>
          </a:p>
          <a:p>
            <a:r>
              <a:rPr lang="en-US" sz="1600" dirty="0"/>
              <a:t>Show Chat</a:t>
            </a:r>
          </a:p>
          <a:p>
            <a:r>
              <a:rPr lang="en-US" sz="1600" dirty="0"/>
              <a:t>Record on this Computer</a:t>
            </a:r>
          </a:p>
          <a:p>
            <a:r>
              <a:rPr lang="en-US" sz="1600" dirty="0"/>
              <a:t>Record to the Cloud</a:t>
            </a:r>
          </a:p>
        </p:txBody>
      </p:sp>
      <p:pic>
        <p:nvPicPr>
          <p:cNvPr id="8" name="Picture 1" descr="The Zoom Toolbar with the Meeting menu item highlighted.">
            <a:extLst>
              <a:ext uri="{FF2B5EF4-FFF2-40B4-BE49-F238E27FC236}">
                <a16:creationId xmlns:a16="http://schemas.microsoft.com/office/drawing/2014/main" id="{2104B7B4-5AC1-3B4D-A5F9-734F74B59A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9195" y="2417070"/>
            <a:ext cx="4775200" cy="4178300"/>
          </a:xfrm>
        </p:spPr>
      </p:pic>
    </p:spTree>
    <p:extLst>
      <p:ext uri="{BB962C8B-B14F-4D97-AF65-F5344CB8AC3E}">
        <p14:creationId xmlns:p14="http://schemas.microsoft.com/office/powerpoint/2010/main" val="131383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Zoom Environment: Recording Your Meeting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931" y="2559090"/>
            <a:ext cx="3306090" cy="38942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/>
              <a:t>Double Click the Video to the Right to Start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Recording </a:t>
            </a:r>
            <a:r>
              <a:rPr lang="en-US" sz="1600" b="1" dirty="0"/>
              <a:t>Options</a:t>
            </a:r>
          </a:p>
          <a:p>
            <a:r>
              <a:rPr lang="en-US" sz="1600" dirty="0"/>
              <a:t>Record Locally to Your Computer.</a:t>
            </a:r>
          </a:p>
          <a:p>
            <a:r>
              <a:rPr lang="en-US" sz="1600" dirty="0"/>
              <a:t>Record to the Cloud.</a:t>
            </a:r>
          </a:p>
          <a:p>
            <a:r>
              <a:rPr lang="en-US" sz="1600" dirty="0"/>
              <a:t>Please Record Locally – We can Upload to Your Canvas Classroom After if Needed.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Support Information</a:t>
            </a:r>
          </a:p>
          <a:p>
            <a:r>
              <a:rPr lang="en-US" sz="1500" dirty="0">
                <a:hlinkClick r:id="rId3"/>
              </a:rPr>
              <a:t>https://support.zoom.us/hc/en-us/articles/201362473-Local-Recording</a:t>
            </a:r>
            <a:r>
              <a:rPr lang="en-US" sz="1500" dirty="0"/>
              <a:t> </a:t>
            </a:r>
          </a:p>
        </p:txBody>
      </p:sp>
      <p:pic>
        <p:nvPicPr>
          <p:cNvPr id="6" name="lZHSAMd89JE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50476" y="2714625"/>
            <a:ext cx="6198524" cy="34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Zoom Environment: Manage Participants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3069771"/>
            <a:ext cx="5509342" cy="3383580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>
              <a:buNone/>
            </a:pPr>
            <a:r>
              <a:rPr lang="en-US" sz="1600" b="1" dirty="0"/>
              <a:t>Managing Participants</a:t>
            </a:r>
          </a:p>
          <a:p>
            <a:r>
              <a:rPr lang="en-US" sz="1500" b="1" dirty="0"/>
              <a:t>Window</a:t>
            </a:r>
            <a:r>
              <a:rPr lang="en-US" sz="1500" dirty="0"/>
              <a:t>: Displays on the right – Floats when in Full Screen Mode.</a:t>
            </a:r>
          </a:p>
          <a:p>
            <a:r>
              <a:rPr lang="en-US" sz="1500" b="1" dirty="0"/>
              <a:t>Chat</a:t>
            </a:r>
            <a:r>
              <a:rPr lang="en-US" sz="1500" dirty="0"/>
              <a:t>: Start a private chat with this person.</a:t>
            </a:r>
            <a:endParaRPr lang="en-US" sz="1500" b="1" dirty="0"/>
          </a:p>
          <a:p>
            <a:r>
              <a:rPr lang="en-US" sz="1500" b="1" dirty="0"/>
              <a:t>Stop Video</a:t>
            </a:r>
            <a:r>
              <a:rPr lang="en-US" sz="1500" dirty="0"/>
              <a:t>: Stop the participant's video stream so they are unable to start their video. If the participant hasn't started their video, you will see the Ask to Start Video option.</a:t>
            </a:r>
          </a:p>
          <a:p>
            <a:r>
              <a:rPr lang="en-US" sz="1500" b="1" dirty="0"/>
              <a:t>Make Host</a:t>
            </a:r>
            <a:r>
              <a:rPr lang="en-US" sz="1500" dirty="0"/>
              <a:t>: Assign the attendee to be the host. There can only be one host.</a:t>
            </a:r>
          </a:p>
          <a:p>
            <a:r>
              <a:rPr lang="en-US" sz="1500" b="1" dirty="0"/>
              <a:t>Make Co-Host</a:t>
            </a:r>
            <a:r>
              <a:rPr lang="en-US" sz="1500" dirty="0"/>
              <a:t>: Assign the attendee to be a co-host. You can have an unlimited number of co-hosts. </a:t>
            </a:r>
            <a:r>
              <a:rPr lang="en-US" sz="15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Learn more</a:t>
            </a:r>
            <a:r>
              <a:rPr lang="en-US" sz="1500" dirty="0"/>
              <a:t>.</a:t>
            </a:r>
          </a:p>
          <a:p>
            <a:r>
              <a:rPr lang="en-US" sz="1500" b="1" dirty="0"/>
              <a:t>Allow Record</a:t>
            </a:r>
            <a:r>
              <a:rPr lang="en-US" sz="1500" dirty="0"/>
              <a:t>: Allow the attendee to start or stop a </a:t>
            </a:r>
            <a:r>
              <a:rPr lang="en-US" sz="15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local recording</a:t>
            </a:r>
            <a:r>
              <a:rPr lang="en-US" sz="1500" dirty="0"/>
              <a:t> of the meeting. Attendees do not have access to start a </a:t>
            </a:r>
            <a:r>
              <a:rPr lang="en-US" sz="15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cloud recording</a:t>
            </a:r>
            <a:r>
              <a:rPr lang="en-US" sz="1500" dirty="0"/>
              <a:t>.</a:t>
            </a:r>
          </a:p>
          <a:p>
            <a:r>
              <a:rPr lang="en-US" sz="1500" b="1" dirty="0"/>
              <a:t>Assign to type Closed Caption</a:t>
            </a:r>
            <a:r>
              <a:rPr lang="en-US" sz="1500" dirty="0"/>
              <a:t>: Assign the attendee to type </a:t>
            </a:r>
            <a:r>
              <a:rPr lang="en-US" sz="15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Closed Caption</a:t>
            </a:r>
            <a:r>
              <a:rPr lang="en-US" sz="1500" dirty="0"/>
              <a:t> during the meeting.</a:t>
            </a:r>
          </a:p>
          <a:p>
            <a:r>
              <a:rPr lang="en-US" sz="1500" b="1" dirty="0"/>
              <a:t>Rename</a:t>
            </a:r>
            <a:r>
              <a:rPr lang="en-US" sz="1500" dirty="0"/>
              <a:t>: Change the attendee name that is displayed to other participants.</a:t>
            </a:r>
          </a:p>
          <a:p>
            <a:r>
              <a:rPr lang="en-US" sz="1500" b="1" dirty="0"/>
              <a:t>Put in Waiting Room</a:t>
            </a:r>
            <a:r>
              <a:rPr lang="en-US" sz="1500" dirty="0"/>
              <a:t>: Place the attendee in a virtual waiting room while you prepare for the meeting. The host must enable waiting room for this option to appear. </a:t>
            </a:r>
            <a:r>
              <a:rPr lang="en-US" sz="15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Learn more</a:t>
            </a:r>
            <a:r>
              <a:rPr lang="en-US" sz="1500" dirty="0"/>
              <a:t>.</a:t>
            </a:r>
          </a:p>
          <a:p>
            <a:r>
              <a:rPr lang="en-US" sz="1500" b="1" dirty="0"/>
              <a:t>Put On Hold</a:t>
            </a:r>
            <a:r>
              <a:rPr lang="en-US" sz="1500" dirty="0"/>
              <a:t>: If the waiting room is not enabled, you'll see this option to </a:t>
            </a:r>
            <a:r>
              <a:rPr lang="en-US" sz="1500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place the attendee on hold</a:t>
            </a:r>
            <a:r>
              <a:rPr lang="en-US" sz="1500" dirty="0"/>
              <a:t>.</a:t>
            </a:r>
          </a:p>
          <a:p>
            <a:r>
              <a:rPr lang="en-US" sz="1500" b="1" dirty="0"/>
              <a:t>Remove</a:t>
            </a:r>
            <a:r>
              <a:rPr lang="en-US" sz="1500" dirty="0"/>
              <a:t>: Dismiss a participant from the meeting.</a:t>
            </a:r>
          </a:p>
          <a:p>
            <a:pPr marL="0" indent="0">
              <a:buNone/>
            </a:pPr>
            <a:r>
              <a:rPr lang="en-US" sz="1600" b="1" dirty="0"/>
              <a:t>Support Information</a:t>
            </a:r>
          </a:p>
          <a:p>
            <a:r>
              <a:rPr lang="en-US" sz="1500" dirty="0">
                <a:hlinkClick r:id="rId8"/>
              </a:rPr>
              <a:t>https://support.zoom.us/hc/en-us/articles/115005759423-Managing-Participants-in-a-Meeting</a:t>
            </a:r>
            <a:r>
              <a:rPr lang="en-US" sz="1500" dirty="0"/>
              <a:t> </a:t>
            </a:r>
          </a:p>
        </p:txBody>
      </p:sp>
      <p:pic>
        <p:nvPicPr>
          <p:cNvPr id="12" name="Picture 1" descr="Zoom toolbar with Manage Participants highlighted">
            <a:extLst>
              <a:ext uri="{FF2B5EF4-FFF2-40B4-BE49-F238E27FC236}">
                <a16:creationId xmlns:a16="http://schemas.microsoft.com/office/drawing/2014/main" id="{C9544F63-EBB4-124F-8D3A-AA7F8CDC4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199" y="2307478"/>
            <a:ext cx="10469074" cy="603242"/>
          </a:xfrm>
          <a:prstGeom prst="rect">
            <a:avLst/>
          </a:prstGeom>
        </p:spPr>
      </p:pic>
      <p:pic>
        <p:nvPicPr>
          <p:cNvPr id="16" name="Picture 2" descr="Participants pane, displaying the full options available for a selected participant">
            <a:extLst>
              <a:ext uri="{FF2B5EF4-FFF2-40B4-BE49-F238E27FC236}">
                <a16:creationId xmlns:a16="http://schemas.microsoft.com/office/drawing/2014/main" id="{B30DBC3D-A8A0-8346-BA82-1A60214B3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3645" y="3249862"/>
            <a:ext cx="4760628" cy="32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7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Zoom Environment: Participant Nonverbal Feedback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199" y="3069771"/>
            <a:ext cx="6025535" cy="338358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dirty="0"/>
              <a:t>Participant Feedback</a:t>
            </a:r>
          </a:p>
          <a:p>
            <a:r>
              <a:rPr lang="en-US" sz="1500" b="1" dirty="0"/>
              <a:t>Window</a:t>
            </a:r>
            <a:r>
              <a:rPr lang="en-US" sz="1500" dirty="0"/>
              <a:t>: Same as Manage Participant Window; Displays on the right;  Floats when in Full Screen Mode; Students See “Participants” on their Toolbar.</a:t>
            </a:r>
          </a:p>
          <a:p>
            <a:r>
              <a:rPr lang="en-US" sz="1500" b="1" dirty="0"/>
              <a:t>Icons</a:t>
            </a:r>
            <a:r>
              <a:rPr lang="en-US" sz="1500" dirty="0"/>
              <a:t>:</a:t>
            </a:r>
          </a:p>
          <a:p>
            <a:pPr lvl="1"/>
            <a:r>
              <a:rPr lang="en-US" sz="1100" dirty="0"/>
              <a:t>Raise Hand / Lower Hand</a:t>
            </a:r>
          </a:p>
          <a:p>
            <a:pPr lvl="1"/>
            <a:r>
              <a:rPr lang="en-US" sz="1100" dirty="0"/>
              <a:t>Yes / No</a:t>
            </a:r>
          </a:p>
          <a:p>
            <a:pPr lvl="1"/>
            <a:r>
              <a:rPr lang="en-US" sz="1100" dirty="0"/>
              <a:t>Go Slower / Go Faster</a:t>
            </a:r>
          </a:p>
          <a:p>
            <a:r>
              <a:rPr lang="en-US" sz="1500" b="1" dirty="0"/>
              <a:t>Additional icons are available by clicking the more button</a:t>
            </a:r>
            <a:r>
              <a:rPr lang="en-US" sz="1500" dirty="0"/>
              <a:t>:</a:t>
            </a:r>
          </a:p>
          <a:p>
            <a:pPr lvl="1"/>
            <a:r>
              <a:rPr lang="en-US" sz="1100" dirty="0"/>
              <a:t>Agree / Disagree</a:t>
            </a:r>
          </a:p>
          <a:p>
            <a:pPr lvl="1"/>
            <a:r>
              <a:rPr lang="en-US" sz="1100" dirty="0"/>
              <a:t>Clap</a:t>
            </a:r>
          </a:p>
          <a:p>
            <a:pPr lvl="1"/>
            <a:r>
              <a:rPr lang="en-US" sz="1100" dirty="0"/>
              <a:t>Need a Break</a:t>
            </a:r>
          </a:p>
          <a:p>
            <a:pPr lvl="1"/>
            <a:r>
              <a:rPr lang="en-US" sz="1100" dirty="0"/>
              <a:t>Away</a:t>
            </a:r>
          </a:p>
          <a:p>
            <a:pPr marL="0" indent="0">
              <a:buNone/>
            </a:pPr>
            <a:r>
              <a:rPr lang="en-US" sz="1600" b="1" dirty="0"/>
              <a:t>Support Information</a:t>
            </a:r>
          </a:p>
          <a:p>
            <a:r>
              <a:rPr lang="en-US" sz="1500" dirty="0">
                <a:hlinkClick r:id="rId2"/>
              </a:rPr>
              <a:t>https://support.zoom.us/hc/en-us/articles/115001286183-Nonverbal-Feedback-During-Meetings</a:t>
            </a:r>
            <a:r>
              <a:rPr lang="en-US" sz="1500" dirty="0"/>
              <a:t> </a:t>
            </a:r>
          </a:p>
        </p:txBody>
      </p:sp>
      <p:pic>
        <p:nvPicPr>
          <p:cNvPr id="12" name="Picture 1" descr="Zoom toolbar with Manage Participants highlighted">
            <a:extLst>
              <a:ext uri="{FF2B5EF4-FFF2-40B4-BE49-F238E27FC236}">
                <a16:creationId xmlns:a16="http://schemas.microsoft.com/office/drawing/2014/main" id="{C9544F63-EBB4-124F-8D3A-AA7F8CDC4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99" y="2307478"/>
            <a:ext cx="10469074" cy="603242"/>
          </a:xfrm>
          <a:prstGeom prst="rect">
            <a:avLst/>
          </a:prstGeom>
        </p:spPr>
      </p:pic>
      <p:pic>
        <p:nvPicPr>
          <p:cNvPr id="5" name="Picture 2" descr="Participants window displaying full options for nonverbal feedback">
            <a:extLst>
              <a:ext uri="{FF2B5EF4-FFF2-40B4-BE49-F238E27FC236}">
                <a16:creationId xmlns:a16="http://schemas.microsoft.com/office/drawing/2014/main" id="{EA4285C8-84CC-4B45-B681-DECD156C7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461" y="3069770"/>
            <a:ext cx="3483711" cy="34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8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Zoom: Participant Nonverbal Feedback Activity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3069771"/>
            <a:ext cx="5509342" cy="338358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b="1" dirty="0"/>
              <a:t>Chat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Click Participants</a:t>
            </a:r>
            <a:r>
              <a:rPr lang="en-US" dirty="0"/>
              <a:t>: Displays on the right – Floats when in Full Screen Mode.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Click Agree or Disagree</a:t>
            </a:r>
            <a:r>
              <a:rPr lang="en-US" dirty="0"/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/>
              <a:t>Agree</a:t>
            </a:r>
            <a:r>
              <a:rPr lang="en-US" sz="2000" dirty="0"/>
              <a:t>: Zoom is pretty easy to use (thumbs up).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/>
              <a:t>Disagree</a:t>
            </a:r>
            <a:r>
              <a:rPr lang="en-US" sz="2000" dirty="0"/>
              <a:t>: Zoom is somewhat difficult (thumbs down).</a:t>
            </a:r>
          </a:p>
        </p:txBody>
      </p:sp>
      <p:pic>
        <p:nvPicPr>
          <p:cNvPr id="12" name="Picture 1" descr="Zoom toolbar with Manage Participants highlighted">
            <a:extLst>
              <a:ext uri="{FF2B5EF4-FFF2-40B4-BE49-F238E27FC236}">
                <a16:creationId xmlns:a16="http://schemas.microsoft.com/office/drawing/2014/main" id="{C9544F63-EBB4-124F-8D3A-AA7F8CDC4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2307478"/>
            <a:ext cx="10469074" cy="603242"/>
          </a:xfrm>
          <a:prstGeom prst="rect">
            <a:avLst/>
          </a:prstGeom>
        </p:spPr>
      </p:pic>
      <p:pic>
        <p:nvPicPr>
          <p:cNvPr id="5" name="Picture 2" descr="Participants window displaying full options for nonverbal feedback">
            <a:extLst>
              <a:ext uri="{FF2B5EF4-FFF2-40B4-BE49-F238E27FC236}">
                <a16:creationId xmlns:a16="http://schemas.microsoft.com/office/drawing/2014/main" id="{EA4285C8-84CC-4B45-B681-DECD156C7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461" y="3069770"/>
            <a:ext cx="3483711" cy="34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9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Zoom Environment: Chat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199" y="3023857"/>
            <a:ext cx="3306090" cy="342949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/>
              <a:t>Chat</a:t>
            </a:r>
          </a:p>
          <a:p>
            <a:r>
              <a:rPr lang="en-US" sz="1600" b="1" dirty="0"/>
              <a:t>Window</a:t>
            </a:r>
            <a:r>
              <a:rPr lang="en-US" sz="1600" dirty="0"/>
              <a:t>: Displays on the right – Floats when in Full Screen Mode.</a:t>
            </a:r>
          </a:p>
          <a:p>
            <a:r>
              <a:rPr lang="en-US" sz="1600" b="1" dirty="0"/>
              <a:t>To</a:t>
            </a:r>
            <a:r>
              <a:rPr lang="en-US" sz="1600" dirty="0"/>
              <a:t>: The person or group the message will be sent to/seen by.</a:t>
            </a:r>
          </a:p>
          <a:p>
            <a:r>
              <a:rPr lang="en-US" sz="1600" b="1" dirty="0"/>
              <a:t>More</a:t>
            </a:r>
            <a:r>
              <a:rPr lang="en-US" sz="1600" dirty="0"/>
              <a:t>: Controls for the Host, including the ability to send files to participants.</a:t>
            </a:r>
            <a:endParaRPr lang="en-US" sz="1600" b="1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Support Information</a:t>
            </a:r>
          </a:p>
          <a:p>
            <a:r>
              <a:rPr lang="en-US" sz="1500" dirty="0">
                <a:hlinkClick r:id="rId2"/>
              </a:rPr>
              <a:t>https://support.zoom.us/hc/en-us/articles/203650445-In-Meeting-Chat</a:t>
            </a:r>
            <a:r>
              <a:rPr lang="en-US" sz="1500" dirty="0"/>
              <a:t> </a:t>
            </a:r>
          </a:p>
        </p:txBody>
      </p:sp>
      <p:pic>
        <p:nvPicPr>
          <p:cNvPr id="8" name="Picture 1" descr="Zoom toolbar with Chat highlighted">
            <a:extLst>
              <a:ext uri="{FF2B5EF4-FFF2-40B4-BE49-F238E27FC236}">
                <a16:creationId xmlns:a16="http://schemas.microsoft.com/office/drawing/2014/main" id="{82D588FB-CF55-8148-9622-0575D94F3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99" y="2307478"/>
            <a:ext cx="10451221" cy="636809"/>
          </a:xfrm>
          <a:prstGeom prst="rect">
            <a:avLst/>
          </a:prstGeom>
        </p:spPr>
      </p:pic>
      <p:pic>
        <p:nvPicPr>
          <p:cNvPr id="6" name="Picture 2" descr="Chat window displaying options for saving a chat transcript, sharing files, and allowing attendees to chat with either the host exclusively or all attendees">
            <a:extLst>
              <a:ext uri="{FF2B5EF4-FFF2-40B4-BE49-F238E27FC236}">
                <a16:creationId xmlns:a16="http://schemas.microsoft.com/office/drawing/2014/main" id="{E0CBAED6-250D-DF4B-BC33-CE9C11AC0D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69572" y="3215441"/>
            <a:ext cx="5181600" cy="3046325"/>
          </a:xfrm>
        </p:spPr>
      </p:pic>
    </p:spTree>
    <p:extLst>
      <p:ext uri="{BB962C8B-B14F-4D97-AF65-F5344CB8AC3E}">
        <p14:creationId xmlns:p14="http://schemas.microsoft.com/office/powerpoint/2010/main" val="2447923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Zoom: Chat Activity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199" y="3023857"/>
            <a:ext cx="3306090" cy="342949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/>
              <a:t>Chat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Click Chat</a:t>
            </a:r>
            <a:r>
              <a:rPr lang="en-US" sz="1600" dirty="0"/>
              <a:t>: Displays on the right – Floats when in Full Screen Mode.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Confirm To</a:t>
            </a:r>
            <a:r>
              <a:rPr lang="en-US" sz="1600" dirty="0"/>
              <a:t>: Make sure To is set to Everyone – if not, change it by clicking the dropdown box.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Say Hi</a:t>
            </a:r>
            <a:r>
              <a:rPr lang="en-US" sz="1600" dirty="0"/>
              <a:t>: Say Hello, your Name, and the subject you teach.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Control the Chaos Tip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Prepare</a:t>
            </a:r>
            <a:r>
              <a:rPr lang="en-US" sz="1600" dirty="0"/>
              <a:t>: Ask students to Type Answer without hitting Enter.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Take Turns</a:t>
            </a:r>
            <a:r>
              <a:rPr lang="en-US" sz="1600" dirty="0"/>
              <a:t>: Call on students one or two at a time to post – Click Enter.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</p:txBody>
      </p:sp>
      <p:pic>
        <p:nvPicPr>
          <p:cNvPr id="8" name="Picture 1" descr="Zoom toolbar with Chat highlighted">
            <a:extLst>
              <a:ext uri="{FF2B5EF4-FFF2-40B4-BE49-F238E27FC236}">
                <a16:creationId xmlns:a16="http://schemas.microsoft.com/office/drawing/2014/main" id="{82D588FB-CF55-8148-9622-0575D94F3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2307478"/>
            <a:ext cx="10451221" cy="636809"/>
          </a:xfrm>
          <a:prstGeom prst="rect">
            <a:avLst/>
          </a:prstGeom>
        </p:spPr>
      </p:pic>
      <p:pic>
        <p:nvPicPr>
          <p:cNvPr id="6" name="Picture 2" descr="Chat window displaying options for saving a chat transcript, sharing files, and allowing attendees to chat with either the host exclusively or all attendees">
            <a:extLst>
              <a:ext uri="{FF2B5EF4-FFF2-40B4-BE49-F238E27FC236}">
                <a16:creationId xmlns:a16="http://schemas.microsoft.com/office/drawing/2014/main" id="{E0CBAED6-250D-DF4B-BC33-CE9C11AC0D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9572" y="3215441"/>
            <a:ext cx="5181600" cy="3046325"/>
          </a:xfrm>
        </p:spPr>
      </p:pic>
    </p:spTree>
    <p:extLst>
      <p:ext uri="{BB962C8B-B14F-4D97-AF65-F5344CB8AC3E}">
        <p14:creationId xmlns:p14="http://schemas.microsoft.com/office/powerpoint/2010/main" val="257039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Zoom: Chat / Share a File in Meeting Activity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199" y="3023857"/>
            <a:ext cx="3306090" cy="342949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/>
              <a:t>Instructor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Click Chat</a:t>
            </a:r>
            <a:r>
              <a:rPr lang="en-US" sz="1600" dirty="0"/>
              <a:t>: Displays on the right – Floats when in Full Screen Mode.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Click Share File in a Meeting</a:t>
            </a:r>
            <a:r>
              <a:rPr lang="en-US" sz="1600" dirty="0"/>
              <a:t>: A dialogue box will display for you to choose file on your computer.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Choose File</a:t>
            </a:r>
            <a:r>
              <a:rPr lang="en-US" sz="1600" dirty="0"/>
              <a:t>: Navigate to file, select, and click Open.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Participants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Download</a:t>
            </a:r>
            <a:r>
              <a:rPr lang="en-US" sz="1600" dirty="0"/>
              <a:t>: When Prompted, download the file from your instructor.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Open</a:t>
            </a:r>
            <a:r>
              <a:rPr lang="en-US" sz="1600" dirty="0"/>
              <a:t>: Follow along with the file, or use for your own notes</a:t>
            </a:r>
            <a:endParaRPr lang="en-US" sz="1600" b="1" dirty="0"/>
          </a:p>
        </p:txBody>
      </p:sp>
      <p:pic>
        <p:nvPicPr>
          <p:cNvPr id="8" name="Picture 1" descr="Zoom toolbar with Chat highlighted">
            <a:extLst>
              <a:ext uri="{FF2B5EF4-FFF2-40B4-BE49-F238E27FC236}">
                <a16:creationId xmlns:a16="http://schemas.microsoft.com/office/drawing/2014/main" id="{82D588FB-CF55-8148-9622-0575D94F3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2307478"/>
            <a:ext cx="10451221" cy="636809"/>
          </a:xfrm>
          <a:prstGeom prst="rect">
            <a:avLst/>
          </a:prstGeom>
        </p:spPr>
      </p:pic>
      <p:pic>
        <p:nvPicPr>
          <p:cNvPr id="14" name="Picture 2" descr="Chat window displaying the host's view when sharing a file">
            <a:extLst>
              <a:ext uri="{FF2B5EF4-FFF2-40B4-BE49-F238E27FC236}">
                <a16:creationId xmlns:a16="http://schemas.microsoft.com/office/drawing/2014/main" id="{B644ACF0-4328-4F4B-B1B6-7B2C6D6A6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" t="2752" r="1939" b="2939"/>
          <a:stretch/>
        </p:blipFill>
        <p:spPr>
          <a:xfrm>
            <a:off x="4653481" y="3730027"/>
            <a:ext cx="2516863" cy="2869949"/>
          </a:xfrm>
          <a:prstGeom prst="rect">
            <a:avLst/>
          </a:prstGeom>
        </p:spPr>
      </p:pic>
      <p:pic>
        <p:nvPicPr>
          <p:cNvPr id="12" name="Picture 3" descr="Chat window displaying a prompt for participants to download the shared file">
            <a:extLst>
              <a:ext uri="{FF2B5EF4-FFF2-40B4-BE49-F238E27FC236}">
                <a16:creationId xmlns:a16="http://schemas.microsoft.com/office/drawing/2014/main" id="{E099688D-C407-7941-868F-32218A248F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7" b="48720"/>
          <a:stretch/>
        </p:blipFill>
        <p:spPr>
          <a:xfrm>
            <a:off x="7844307" y="3662459"/>
            <a:ext cx="2815795" cy="1263658"/>
          </a:xfrm>
          <a:prstGeom prst="rect">
            <a:avLst/>
          </a:prstGeom>
        </p:spPr>
      </p:pic>
      <p:pic>
        <p:nvPicPr>
          <p:cNvPr id="9" name="Picture 4" descr="Chat window displaying a prompt for participants to open the shared file once it has downloaded">
            <a:extLst>
              <a:ext uri="{FF2B5EF4-FFF2-40B4-BE49-F238E27FC236}">
                <a16:creationId xmlns:a16="http://schemas.microsoft.com/office/drawing/2014/main" id="{05966170-4EC1-574D-B041-5DE935A8F6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-546" t="13245" r="546" b="47881"/>
          <a:stretch/>
        </p:blipFill>
        <p:spPr>
          <a:xfrm>
            <a:off x="7844307" y="4926117"/>
            <a:ext cx="3208699" cy="1122631"/>
          </a:xfrm>
        </p:spPr>
      </p:pic>
    </p:spTree>
    <p:extLst>
      <p:ext uri="{BB962C8B-B14F-4D97-AF65-F5344CB8AC3E}">
        <p14:creationId xmlns:p14="http://schemas.microsoft.com/office/powerpoint/2010/main" val="2207818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Zoom: Share Screen / Program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199" y="3023857"/>
            <a:ext cx="3306090" cy="342949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100" b="1" dirty="0"/>
              <a:t>Share: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Click Share</a:t>
            </a:r>
            <a:r>
              <a:rPr lang="en-US" sz="1100" dirty="0"/>
              <a:t>: You can share either your full screen or just one currently open program or 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What to Share?</a:t>
            </a:r>
            <a:r>
              <a:rPr lang="en-US" sz="1100" dirty="0"/>
              <a:t>: A dialogue box will display for you to choose what to share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Choose Program: </a:t>
            </a:r>
            <a:r>
              <a:rPr lang="en-US" sz="1100" dirty="0"/>
              <a:t>Select the program and click </a:t>
            </a:r>
            <a:r>
              <a:rPr lang="en-US" sz="1100" b="1" dirty="0"/>
              <a:t>Share Screen</a:t>
            </a:r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If video</a:t>
            </a:r>
            <a:r>
              <a:rPr lang="en-US" sz="1100" dirty="0"/>
              <a:t>: Click </a:t>
            </a:r>
            <a:r>
              <a:rPr lang="en-US" sz="1100" b="1" dirty="0"/>
              <a:t>Share computer sound</a:t>
            </a:r>
            <a:r>
              <a:rPr lang="en-US" sz="1100" dirty="0"/>
              <a:t> to also include the audio playing from the computer. If full screen, select </a:t>
            </a:r>
            <a:r>
              <a:rPr lang="en-US" sz="1100" b="1" dirty="0"/>
              <a:t>Optimize for full screen video clip</a:t>
            </a:r>
            <a:r>
              <a:rPr lang="en-US" sz="1100" dirty="0"/>
              <a:t>—otherwise, leave </a:t>
            </a:r>
            <a:r>
              <a:rPr lang="en-US" sz="1100" dirty="0" err="1"/>
              <a:t>untoggled</a:t>
            </a: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Student Sharing: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Students can share</a:t>
            </a:r>
            <a:r>
              <a:rPr lang="en-US" sz="1100" dirty="0"/>
              <a:t>: Students have the same option to share their screens, without being made a co-host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Lock </a:t>
            </a:r>
            <a:r>
              <a:rPr lang="en-US" sz="1100" b="1" dirty="0" err="1"/>
              <a:t>Screenshare</a:t>
            </a:r>
            <a:r>
              <a:rPr lang="en-US" sz="1100" dirty="0"/>
              <a:t>: If you do not want anyone else to share their screen, you can restrict the feature to just you</a:t>
            </a:r>
            <a:endParaRPr lang="en-US" sz="1100" b="1" dirty="0"/>
          </a:p>
        </p:txBody>
      </p:sp>
      <p:pic>
        <p:nvPicPr>
          <p:cNvPr id="8" name="Picture 1" descr="Zoom toolbar with Share highlighted">
            <a:extLst>
              <a:ext uri="{FF2B5EF4-FFF2-40B4-BE49-F238E27FC236}">
                <a16:creationId xmlns:a16="http://schemas.microsoft.com/office/drawing/2014/main" id="{82D588FB-CF55-8148-9622-0575D94F3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316035"/>
            <a:ext cx="10451221" cy="552758"/>
          </a:xfrm>
          <a:prstGeom prst="rect">
            <a:avLst/>
          </a:prstGeom>
        </p:spPr>
      </p:pic>
      <p:pic>
        <p:nvPicPr>
          <p:cNvPr id="5" name="Picture 2" descr="Zoom prompt to choose which program to shar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11" y="3023857"/>
            <a:ext cx="6981509" cy="3676201"/>
          </a:xfrm>
        </p:spPr>
      </p:pic>
    </p:spTree>
    <p:extLst>
      <p:ext uri="{BB962C8B-B14F-4D97-AF65-F5344CB8AC3E}">
        <p14:creationId xmlns:p14="http://schemas.microsoft.com/office/powerpoint/2010/main" val="108721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1" y="1204109"/>
            <a:ext cx="10072123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Synchronous Communication Tools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931" y="2879834"/>
            <a:ext cx="3001289" cy="35735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b="1" dirty="0"/>
              <a:t>Text-based</a:t>
            </a:r>
            <a:endParaRPr lang="en-US" sz="2000" dirty="0"/>
          </a:p>
          <a:p>
            <a:r>
              <a:rPr lang="en-US" sz="2000" dirty="0"/>
              <a:t>Chat </a:t>
            </a:r>
            <a:r>
              <a:rPr lang="en-US" sz="2000" dirty="0" err="1"/>
              <a:t>Chat</a:t>
            </a:r>
            <a:r>
              <a:rPr lang="en-US" sz="2000" dirty="0"/>
              <a:t> within LMS</a:t>
            </a:r>
          </a:p>
          <a:p>
            <a:r>
              <a:rPr lang="en-US" sz="2000" u="sng" dirty="0">
                <a:hlinkClick r:id="rId2"/>
              </a:rPr>
              <a:t>Skype</a:t>
            </a:r>
            <a:endParaRPr lang="en-US" sz="2000" u="sng" dirty="0"/>
          </a:p>
          <a:p>
            <a:r>
              <a:rPr lang="en-US" sz="2000" dirty="0"/>
              <a:t>AIM/MSN/Yahoo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Audio Only Chat</a:t>
            </a:r>
            <a:endParaRPr lang="en-US" sz="2000" dirty="0"/>
          </a:p>
          <a:p>
            <a:r>
              <a:rPr lang="en-US" sz="2000" dirty="0"/>
              <a:t>Telephone</a:t>
            </a:r>
          </a:p>
          <a:p>
            <a:r>
              <a:rPr lang="en-US" sz="2000" u="sng" dirty="0">
                <a:hlinkClick r:id="rId3"/>
              </a:rPr>
              <a:t>Free Conference Call </a:t>
            </a:r>
            <a:endParaRPr lang="en-US" sz="2000" u="sng" dirty="0"/>
          </a:p>
          <a:p>
            <a:r>
              <a:rPr lang="en-US" sz="2000" u="sng" dirty="0">
                <a:hlinkClick r:id="rId2"/>
              </a:rPr>
              <a:t>Skype</a:t>
            </a:r>
            <a:endParaRPr lang="en-US" sz="2000" u="sng" dirty="0"/>
          </a:p>
          <a:p>
            <a:r>
              <a:rPr lang="en-US" sz="2000" u="sng" dirty="0">
                <a:hlinkClick r:id="rId4"/>
              </a:rPr>
              <a:t>Zoom </a:t>
            </a:r>
            <a:endParaRPr lang="en-US" sz="2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0015" y="2879834"/>
            <a:ext cx="3001289" cy="35735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/>
              <a:t>Multi-modal Tools </a:t>
            </a:r>
            <a:endParaRPr lang="en-US" sz="2000" dirty="0"/>
          </a:p>
          <a:p>
            <a:r>
              <a:rPr lang="en-US" sz="2000" u="sng" dirty="0">
                <a:hlinkClick r:id="rId4"/>
              </a:rPr>
              <a:t>Zoom </a:t>
            </a:r>
            <a:endParaRPr lang="en-US" sz="2000" dirty="0"/>
          </a:p>
          <a:p>
            <a:r>
              <a:rPr lang="en-US" sz="2000" u="sng" dirty="0">
                <a:hlinkClick r:id="rId5"/>
              </a:rPr>
              <a:t>Blackboard Collaborate</a:t>
            </a:r>
            <a:endParaRPr lang="en-US" sz="2000" dirty="0"/>
          </a:p>
          <a:p>
            <a:r>
              <a:rPr lang="en-US" sz="2000" u="sng" dirty="0">
                <a:hlinkClick r:id="rId6"/>
              </a:rPr>
              <a:t>WebEx</a:t>
            </a:r>
            <a:endParaRPr lang="en-US" sz="2000" dirty="0"/>
          </a:p>
          <a:p>
            <a:r>
              <a:rPr lang="en-US" sz="2000" u="sng" dirty="0">
                <a:hlinkClick r:id="rId7"/>
              </a:rPr>
              <a:t>Google Hangouts</a:t>
            </a:r>
            <a:endParaRPr lang="en-US" sz="2000" dirty="0"/>
          </a:p>
          <a:p>
            <a:r>
              <a:rPr lang="en-US" sz="2000" u="sng" dirty="0">
                <a:hlinkClick r:id="rId8"/>
              </a:rPr>
              <a:t>Adobe Connect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076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Zoom: Annotate Screen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5854" y="3134065"/>
            <a:ext cx="3306090" cy="342949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100" b="1" dirty="0"/>
              <a:t>Annotate: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Click Annotate</a:t>
            </a:r>
            <a:r>
              <a:rPr lang="en-US" sz="1100" dirty="0"/>
              <a:t>: Window will move to the top of your screen, with annotation options floating below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Saving</a:t>
            </a:r>
            <a:r>
              <a:rPr lang="en-US" sz="1100" dirty="0"/>
              <a:t>:</a:t>
            </a:r>
            <a:r>
              <a:rPr lang="en-US" sz="1100" b="1" dirty="0"/>
              <a:t> </a:t>
            </a:r>
            <a:r>
              <a:rPr lang="en-US" sz="1100" dirty="0"/>
              <a:t>Annotations are not saved automatically, and are part of the shared screen—if annotating a specific slide, for instance, when you advance to the next slide, your annotations will come with you</a:t>
            </a:r>
          </a:p>
          <a:p>
            <a:pPr marL="0" indent="0">
              <a:buNone/>
            </a:pPr>
            <a:r>
              <a:rPr lang="en-US" sz="1100" b="1" dirty="0"/>
              <a:t>Student Annotations: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Students can annotate</a:t>
            </a:r>
            <a:r>
              <a:rPr lang="en-US" sz="1100" dirty="0"/>
              <a:t>: Students have same annotation options as presenter, except for Select and Save</a:t>
            </a:r>
          </a:p>
          <a:p>
            <a:pPr lvl="1"/>
            <a:r>
              <a:rPr lang="en-US" sz="1000" dirty="0"/>
              <a:t>The Spotlight tool for students becomes Arrow, which puts an arrow with their name onto the screen</a:t>
            </a:r>
          </a:p>
          <a:p>
            <a:pPr lvl="1"/>
            <a:r>
              <a:rPr lang="en-US" sz="1000" dirty="0"/>
              <a:t>The Undo, Redo, and Clear options only work for that students’ annotations—not any annotations made by the presenter or another student</a:t>
            </a:r>
          </a:p>
        </p:txBody>
      </p:sp>
      <p:pic>
        <p:nvPicPr>
          <p:cNvPr id="8" name="Picture 1" descr="Zoom toolbar with Share highlighted and the Stop Share button">
            <a:extLst>
              <a:ext uri="{FF2B5EF4-FFF2-40B4-BE49-F238E27FC236}">
                <a16:creationId xmlns:a16="http://schemas.microsoft.com/office/drawing/2014/main" id="{82D588FB-CF55-8148-9622-0575D94F3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316035"/>
            <a:ext cx="8191357" cy="818030"/>
          </a:xfrm>
          <a:prstGeom prst="rect">
            <a:avLst/>
          </a:prstGeom>
        </p:spPr>
      </p:pic>
      <p:pic>
        <p:nvPicPr>
          <p:cNvPr id="6" name="Picture 2" descr="Annotation toolbar displaying all annotation option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10" y="3329245"/>
            <a:ext cx="7056441" cy="494610"/>
          </a:xfr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073438" y="3917485"/>
            <a:ext cx="6974536" cy="29405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Annotation Options:</a:t>
            </a:r>
          </a:p>
          <a:p>
            <a:pPr lvl="1"/>
            <a:r>
              <a:rPr lang="en-US" sz="1200" b="1" dirty="0"/>
              <a:t>Mouse</a:t>
            </a:r>
            <a:r>
              <a:rPr lang="en-US" sz="1200" dirty="0"/>
              <a:t> – The mouse tool will give you back control of your screen</a:t>
            </a:r>
          </a:p>
          <a:p>
            <a:pPr lvl="1"/>
            <a:r>
              <a:rPr lang="en-US" sz="1200" b="1" dirty="0"/>
              <a:t>Select</a:t>
            </a:r>
            <a:r>
              <a:rPr lang="en-US" sz="1200" dirty="0"/>
              <a:t> – The Select tool will allow you to select and move or delete individual annotations</a:t>
            </a:r>
          </a:p>
          <a:p>
            <a:pPr lvl="1"/>
            <a:r>
              <a:rPr lang="en-US" sz="1200" b="1" dirty="0"/>
              <a:t>Text</a:t>
            </a:r>
            <a:r>
              <a:rPr lang="en-US" sz="1200" dirty="0"/>
              <a:t> – The Text tool will allow you to type onto the shared screen</a:t>
            </a:r>
          </a:p>
          <a:p>
            <a:pPr lvl="1"/>
            <a:r>
              <a:rPr lang="en-US" sz="1200" b="1" dirty="0"/>
              <a:t>Draw</a:t>
            </a:r>
            <a:r>
              <a:rPr lang="en-US" sz="1200" dirty="0"/>
              <a:t> – The Draw tool will allow you to draw shapes onto the shared screen</a:t>
            </a:r>
          </a:p>
          <a:p>
            <a:pPr lvl="1"/>
            <a:r>
              <a:rPr lang="en-US" sz="1200" b="1" dirty="0"/>
              <a:t>Spotlight</a:t>
            </a:r>
            <a:r>
              <a:rPr lang="en-US" sz="1200" dirty="0"/>
              <a:t> – The Spotlight tool will turn your cursor into a spotlight or arrow</a:t>
            </a:r>
          </a:p>
          <a:p>
            <a:pPr lvl="1"/>
            <a:r>
              <a:rPr lang="en-US" sz="1200" b="1" dirty="0"/>
              <a:t>Eraser</a:t>
            </a:r>
            <a:r>
              <a:rPr lang="en-US" sz="1200" dirty="0"/>
              <a:t> – The Eraser tool will allow you to erase select elements of the annotations</a:t>
            </a:r>
          </a:p>
          <a:p>
            <a:pPr lvl="1"/>
            <a:r>
              <a:rPr lang="en-US" sz="1200" b="1" dirty="0"/>
              <a:t>Format</a:t>
            </a:r>
            <a:r>
              <a:rPr lang="en-US" sz="1200" dirty="0"/>
              <a:t> – The Format tool will allow you to change the format of annotations, including size and color</a:t>
            </a:r>
          </a:p>
          <a:p>
            <a:pPr lvl="1"/>
            <a:r>
              <a:rPr lang="en-US" sz="1200" b="1" dirty="0"/>
              <a:t>Undo</a:t>
            </a:r>
            <a:r>
              <a:rPr lang="en-US" sz="1200" dirty="0"/>
              <a:t> – The Undo tool will remove your most recent annotation change</a:t>
            </a:r>
          </a:p>
          <a:p>
            <a:pPr lvl="1"/>
            <a:r>
              <a:rPr lang="en-US" sz="1200" b="1" dirty="0"/>
              <a:t>Redo</a:t>
            </a:r>
            <a:r>
              <a:rPr lang="en-US" sz="1200" dirty="0"/>
              <a:t> – The Redo tool will restore your last undo, provided no change has been made since</a:t>
            </a:r>
          </a:p>
          <a:p>
            <a:pPr lvl="1"/>
            <a:r>
              <a:rPr lang="en-US" sz="1200" b="1" dirty="0"/>
              <a:t>Clear</a:t>
            </a:r>
            <a:r>
              <a:rPr lang="en-US" sz="1200" dirty="0"/>
              <a:t> – The Clear tool will remove all annotations from the shared screen</a:t>
            </a:r>
          </a:p>
          <a:p>
            <a:pPr lvl="1"/>
            <a:r>
              <a:rPr lang="en-US" sz="1200" b="1" dirty="0"/>
              <a:t>Save</a:t>
            </a:r>
            <a:r>
              <a:rPr lang="en-US" sz="1200" dirty="0"/>
              <a:t> – The Save tool will take a screenshot of the shared screen, with all annotations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4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Zoom: Breakout Rooms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931" y="2559090"/>
            <a:ext cx="3306090" cy="389426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dirty="0"/>
              <a:t>Double Click the Video to the Right to Start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Breakout Rooms allow for:</a:t>
            </a:r>
            <a:endParaRPr lang="en-US" sz="1600" b="1" dirty="0"/>
          </a:p>
          <a:p>
            <a:r>
              <a:rPr lang="en-US" sz="1600" dirty="0" smtClean="0"/>
              <a:t>Students to communicate in real time in small groups</a:t>
            </a:r>
            <a:endParaRPr lang="en-US" sz="1600" dirty="0"/>
          </a:p>
          <a:p>
            <a:r>
              <a:rPr lang="en-US" sz="1600" dirty="0" smtClean="0"/>
              <a:t>Private discussions between instructor and student</a:t>
            </a:r>
            <a:endParaRPr lang="en-US" sz="1600" dirty="0"/>
          </a:p>
          <a:p>
            <a:r>
              <a:rPr lang="en-US" sz="1600" dirty="0" smtClean="0"/>
              <a:t>Breakout rooms are not part of the main recording, and do not see the main screen share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Support Information</a:t>
            </a:r>
          </a:p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support.zoom.us/hc/en-us/articles/206476093-Getting-Started-with-Breakout-Rooms</a:t>
            </a:r>
            <a:endParaRPr lang="en-US" sz="1500" dirty="0" smtClean="0">
              <a:hlinkClick r:id="rId4"/>
            </a:endParaRPr>
          </a:p>
        </p:txBody>
      </p:sp>
      <p:pic>
        <p:nvPicPr>
          <p:cNvPr id="5" name="jbPpdyn16sY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73139" y="2714625"/>
            <a:ext cx="6375861" cy="35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Zoom: Polling – Create a Poll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931" y="2559090"/>
            <a:ext cx="4802370" cy="417330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400" b="1" dirty="0"/>
              <a:t>Polling: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/>
              <a:t>Polling must be set up on the Zoom website in advance of the meeting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Login to the Zoom.us website and click on </a:t>
            </a:r>
            <a:r>
              <a:rPr lang="en-US" sz="1400" b="1" dirty="0"/>
              <a:t>My Meetings</a:t>
            </a:r>
            <a:r>
              <a:rPr lang="en-US" sz="1400" dirty="0"/>
              <a:t>, then </a:t>
            </a:r>
            <a:r>
              <a:rPr lang="en-US" sz="1400" b="1" dirty="0"/>
              <a:t>Meeting Management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Find the </a:t>
            </a:r>
            <a:r>
              <a:rPr lang="en-US" sz="1400" b="1" dirty="0"/>
              <a:t>Poll</a:t>
            </a:r>
            <a:r>
              <a:rPr lang="en-US" sz="1400" dirty="0"/>
              <a:t> section and click </a:t>
            </a:r>
            <a:r>
              <a:rPr lang="en-US" sz="1400" b="1" dirty="0"/>
              <a:t>Add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Enter Title, Polling Question, and Potential Answers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If creating additional questions, click </a:t>
            </a:r>
            <a:r>
              <a:rPr lang="en-US" sz="1400" b="1" dirty="0"/>
              <a:t>Add a Question</a:t>
            </a:r>
            <a:r>
              <a:rPr lang="en-US" sz="1400" dirty="0"/>
              <a:t> and repeat step 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Choose if participants must choose one answer, or can select multiple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Click Join Audio Conference By Computer.</a:t>
            </a:r>
          </a:p>
          <a:p>
            <a:pPr marL="0" indent="0">
              <a:buNone/>
            </a:pPr>
            <a:r>
              <a:rPr lang="en-US" sz="1400" b="1" dirty="0"/>
              <a:t>Support Information</a:t>
            </a:r>
          </a:p>
          <a:p>
            <a:r>
              <a:rPr lang="en-US" sz="1200" dirty="0">
                <a:hlinkClick r:id="rId2"/>
              </a:rPr>
              <a:t>https://support.zoom.us/hc/en-us/articles/201362283-How-Do-I-Join-or-Test-My-Computer-Device-Audio-</a:t>
            </a:r>
            <a:r>
              <a:rPr lang="en-US" sz="1200" dirty="0"/>
              <a:t> </a:t>
            </a:r>
          </a:p>
        </p:txBody>
      </p:sp>
      <p:pic>
        <p:nvPicPr>
          <p:cNvPr id="4" name="Content Placeholder 2" descr="Zoom window displaying the Add a Poll featur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80" y="2307478"/>
            <a:ext cx="3245539" cy="4511175"/>
          </a:xfrm>
        </p:spPr>
      </p:pic>
    </p:spTree>
    <p:extLst>
      <p:ext uri="{BB962C8B-B14F-4D97-AF65-F5344CB8AC3E}">
        <p14:creationId xmlns:p14="http://schemas.microsoft.com/office/powerpoint/2010/main" val="603799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Zoom: Polling – Launch a Poll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199" y="3023857"/>
            <a:ext cx="3306090" cy="342949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400" b="1" dirty="0"/>
              <a:t>Launch: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Click Polls</a:t>
            </a:r>
            <a:r>
              <a:rPr lang="en-US" sz="1400" dirty="0"/>
              <a:t>: You can choose from up to 25 created polls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Select Poll</a:t>
            </a:r>
            <a:r>
              <a:rPr lang="en-US" sz="1400" dirty="0"/>
              <a:t>: Choose the poll you would like to launch and click </a:t>
            </a:r>
            <a:r>
              <a:rPr lang="en-US" sz="1400" b="1" dirty="0"/>
              <a:t>Launch Polling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Participants: </a:t>
            </a:r>
            <a:r>
              <a:rPr lang="en-US" sz="1400" dirty="0"/>
              <a:t>Select their appropriate answer choice(s)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Real-Time Results</a:t>
            </a:r>
            <a:r>
              <a:rPr lang="en-US" sz="1400" dirty="0"/>
              <a:t>: Poll results will appear in real-time on the screen, indicating the percentage of times each answer has been chosen and how many participants have currently answered the poll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Dismiss</a:t>
            </a:r>
            <a:r>
              <a:rPr lang="en-US" sz="1400" dirty="0"/>
              <a:t>: Click </a:t>
            </a:r>
            <a:r>
              <a:rPr lang="en-US" sz="1400" b="1" dirty="0"/>
              <a:t>End Polling</a:t>
            </a:r>
            <a:r>
              <a:rPr lang="en-US" sz="1400" dirty="0"/>
              <a:t> to close the poll</a:t>
            </a:r>
            <a:endParaRPr lang="en-US" sz="1400" b="1" dirty="0"/>
          </a:p>
        </p:txBody>
      </p:sp>
      <p:pic>
        <p:nvPicPr>
          <p:cNvPr id="8" name="Picture 1" descr="Zoom toolbar with Polls highlighted">
            <a:extLst>
              <a:ext uri="{FF2B5EF4-FFF2-40B4-BE49-F238E27FC236}">
                <a16:creationId xmlns:a16="http://schemas.microsoft.com/office/drawing/2014/main" id="{82D588FB-CF55-8148-9622-0575D94F3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93" y="2316035"/>
            <a:ext cx="10400033" cy="552758"/>
          </a:xfrm>
          <a:prstGeom prst="rect">
            <a:avLst/>
          </a:prstGeom>
        </p:spPr>
      </p:pic>
      <p:pic>
        <p:nvPicPr>
          <p:cNvPr id="6" name="Picture 2" descr="Zoom window displaying available created poll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07" y="2953067"/>
            <a:ext cx="3030353" cy="3864516"/>
          </a:xfrm>
        </p:spPr>
      </p:pic>
      <p:pic>
        <p:nvPicPr>
          <p:cNvPr id="9" name="Picture 3" descr="Zoom window showing a poll in progress, including real-time resul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26" y="2953067"/>
            <a:ext cx="3018746" cy="38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6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Zoom Environment: End Meeting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199" y="3023857"/>
            <a:ext cx="3306090" cy="342949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100" b="1" dirty="0"/>
              <a:t>End Meeting: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Click End Meeting</a:t>
            </a:r>
            <a:r>
              <a:rPr lang="en-US" sz="1100" dirty="0"/>
              <a:t>: You may end the meeting, or simply leave 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Ending Meeting for All</a:t>
            </a:r>
            <a:r>
              <a:rPr lang="en-US" sz="1100" dirty="0"/>
              <a:t>: The meeting ends and all participants leave the Meeting room. Any recording ends.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Leave Meeting: </a:t>
            </a:r>
            <a:r>
              <a:rPr lang="en-US" sz="1100" dirty="0"/>
              <a:t>If you wish the meeting to continue, you may opt to leave the meeting instead of ending it. To do this, you must first have made someone else the meeting host. </a:t>
            </a:r>
          </a:p>
          <a:p>
            <a:pPr marL="0" indent="0">
              <a:buNone/>
            </a:pPr>
            <a:r>
              <a:rPr lang="en-US" sz="1100" b="1" dirty="0"/>
              <a:t>Promote Participant to Host: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Manage Participants</a:t>
            </a:r>
            <a:r>
              <a:rPr lang="en-US" sz="1100" dirty="0"/>
              <a:t>: Click Manage Participants and choose the participant you wish to promote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Make Participant Host</a:t>
            </a:r>
            <a:r>
              <a:rPr lang="en-US" sz="1100" dirty="0"/>
              <a:t>: Hover over the user you wish to promote and click </a:t>
            </a:r>
            <a:r>
              <a:rPr lang="en-US" sz="1100" b="1" dirty="0"/>
              <a:t>More</a:t>
            </a:r>
            <a:r>
              <a:rPr lang="en-US" sz="1100" dirty="0"/>
              <a:t>, then choose </a:t>
            </a:r>
            <a:r>
              <a:rPr lang="en-US" sz="1100" b="1" dirty="0"/>
              <a:t>Make Host</a:t>
            </a:r>
            <a:r>
              <a:rPr lang="en-US" sz="11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You may now leave the meeting.</a:t>
            </a:r>
          </a:p>
        </p:txBody>
      </p:sp>
      <p:pic>
        <p:nvPicPr>
          <p:cNvPr id="8" name="Picture 1" descr="Zoom toolbar with End Meeting highlighted">
            <a:extLst>
              <a:ext uri="{FF2B5EF4-FFF2-40B4-BE49-F238E27FC236}">
                <a16:creationId xmlns:a16="http://schemas.microsoft.com/office/drawing/2014/main" id="{82D588FB-CF55-8148-9622-0575D94F3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316035"/>
            <a:ext cx="10231038" cy="552758"/>
          </a:xfrm>
          <a:prstGeom prst="rect">
            <a:avLst/>
          </a:prstGeom>
        </p:spPr>
      </p:pic>
      <p:pic>
        <p:nvPicPr>
          <p:cNvPr id="6" name="Picture 2" descr="Zoom window prompt reminding the host to assign a Host before leaving the meeting unless ending the meeting for all participant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59" y="2930113"/>
            <a:ext cx="4602651" cy="1808491"/>
          </a:xfrm>
        </p:spPr>
      </p:pic>
      <p:pic>
        <p:nvPicPr>
          <p:cNvPr id="7" name="Picture 3" descr="Participants window displaying the option to promote a participant to a hos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81" y="2996265"/>
            <a:ext cx="2038943" cy="37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6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1" y="1204109"/>
            <a:ext cx="10072123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Reason &amp; Purposes for Synchronous Tools?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 txBox="1">
            <a:spLocks/>
          </p:cNvSpPr>
          <p:nvPr/>
        </p:nvSpPr>
        <p:spPr>
          <a:xfrm>
            <a:off x="965199" y="2559090"/>
            <a:ext cx="3382357" cy="4182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Reasons for Choosing Synchronous</a:t>
            </a:r>
            <a:endParaRPr lang="en-US" sz="1600" dirty="0"/>
          </a:p>
          <a:p>
            <a:r>
              <a:rPr lang="en-US" sz="1600" dirty="0"/>
              <a:t>More Personal.</a:t>
            </a:r>
          </a:p>
          <a:p>
            <a:r>
              <a:rPr lang="en-US" sz="1600" dirty="0"/>
              <a:t>Helps students with different learning styles.</a:t>
            </a:r>
          </a:p>
          <a:p>
            <a:r>
              <a:rPr lang="en-US" sz="1600" dirty="0"/>
              <a:t>Ability to cover more material in a shorter amount of time.</a:t>
            </a:r>
          </a:p>
          <a:p>
            <a:r>
              <a:rPr lang="en-US" sz="1600" dirty="0"/>
              <a:t>Ability to have spontaneous discussions/responses.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6503" y="2559090"/>
            <a:ext cx="3800457" cy="42407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Purposes for Choosing Synchronous Sessions</a:t>
            </a:r>
            <a:endParaRPr lang="en-US" sz="1600" dirty="0"/>
          </a:p>
          <a:p>
            <a:r>
              <a:rPr lang="en-US" sz="1600" dirty="0"/>
              <a:t>Office Hours.</a:t>
            </a:r>
          </a:p>
          <a:p>
            <a:r>
              <a:rPr lang="en-US" sz="1600" dirty="0"/>
              <a:t>Course Lectures / Class Discussion. </a:t>
            </a:r>
          </a:p>
          <a:p>
            <a:r>
              <a:rPr lang="en-US" sz="1600" dirty="0"/>
              <a:t>Introduction to Major Assignment / Project. </a:t>
            </a:r>
          </a:p>
          <a:p>
            <a:r>
              <a:rPr lang="en-US" sz="1600" dirty="0"/>
              <a:t>Guest Speakers / Panels. </a:t>
            </a:r>
          </a:p>
          <a:p>
            <a:r>
              <a:rPr lang="en-US" sz="1600" dirty="0"/>
              <a:t>1-on-1 Meetings w/Students.</a:t>
            </a:r>
          </a:p>
          <a:p>
            <a:r>
              <a:rPr lang="en-US" sz="1600" dirty="0"/>
              <a:t>Student Group Project Meetings. </a:t>
            </a:r>
          </a:p>
          <a:p>
            <a:r>
              <a:rPr lang="en-US" sz="1600" dirty="0"/>
              <a:t>Student Presentations.</a:t>
            </a:r>
          </a:p>
          <a:p>
            <a:r>
              <a:rPr lang="en-US" sz="1600" dirty="0"/>
              <a:t>Course / Program Orientation.</a:t>
            </a:r>
          </a:p>
          <a:p>
            <a:r>
              <a:rPr lang="en-US" sz="1600" dirty="0"/>
              <a:t>Application Demo.</a:t>
            </a:r>
          </a:p>
          <a:p>
            <a:r>
              <a:rPr lang="en-US" sz="1600" dirty="0"/>
              <a:t>Virtual Computer Lab.</a:t>
            </a:r>
          </a:p>
        </p:txBody>
      </p:sp>
    </p:spTree>
    <p:extLst>
      <p:ext uri="{BB962C8B-B14F-4D97-AF65-F5344CB8AC3E}">
        <p14:creationId xmlns:p14="http://schemas.microsoft.com/office/powerpoint/2010/main" val="79483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1" y="1204109"/>
            <a:ext cx="10072123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Managing the Chaos!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198" y="2497448"/>
            <a:ext cx="5061529" cy="430236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/>
              <a:t>Structure</a:t>
            </a:r>
          </a:p>
          <a:p>
            <a:r>
              <a:rPr lang="en-US" sz="2400" dirty="0"/>
              <a:t>Plan Ahead</a:t>
            </a:r>
          </a:p>
          <a:p>
            <a:r>
              <a:rPr lang="en-US" sz="2400" dirty="0"/>
              <a:t>Have a Script / Outline</a:t>
            </a:r>
          </a:p>
          <a:p>
            <a:r>
              <a:rPr lang="en-US" sz="2400" dirty="0"/>
              <a:t>Practice</a:t>
            </a:r>
          </a:p>
          <a:p>
            <a:pPr lvl="1"/>
            <a:r>
              <a:rPr lang="en-US" sz="1800" dirty="0"/>
              <a:t>Desktop &amp; Laptop (1 as Moderator &amp; 1 as Student)</a:t>
            </a:r>
          </a:p>
          <a:p>
            <a:r>
              <a:rPr lang="en-US" sz="2400" dirty="0"/>
              <a:t>Provide Expectations</a:t>
            </a:r>
          </a:p>
          <a:p>
            <a:r>
              <a:rPr lang="en-US" sz="2400" dirty="0"/>
              <a:t>Arrive Early &amp; Setup</a:t>
            </a:r>
          </a:p>
          <a:p>
            <a:r>
              <a:rPr lang="en-US" sz="2400" dirty="0"/>
              <a:t>Have a Backup Plan</a:t>
            </a:r>
          </a:p>
          <a:p>
            <a:pPr lvl="1"/>
            <a:r>
              <a:rPr lang="en-US" sz="1800" dirty="0"/>
              <a:t>Mail Presentation ahead of Time</a:t>
            </a:r>
          </a:p>
          <a:p>
            <a:pPr lvl="1"/>
            <a:r>
              <a:rPr lang="en-US" sz="1800" dirty="0"/>
              <a:t>Conference Call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1411" y="2497447"/>
            <a:ext cx="5343853" cy="43023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/>
              <a:t>Interactions</a:t>
            </a:r>
          </a:p>
          <a:p>
            <a:r>
              <a:rPr lang="en-US" sz="2400" dirty="0"/>
              <a:t>Mute Microphones by Default</a:t>
            </a:r>
          </a:p>
          <a:p>
            <a:r>
              <a:rPr lang="en-US" sz="2400" dirty="0"/>
              <a:t>Ask Participants to Keep Side Chats to a Minimum</a:t>
            </a:r>
          </a:p>
          <a:p>
            <a:r>
              <a:rPr lang="en-US" sz="2400" dirty="0"/>
              <a:t>Question &amp; Answer Periods</a:t>
            </a:r>
          </a:p>
          <a:p>
            <a:pPr lvl="1"/>
            <a:r>
              <a:rPr lang="en-US" sz="1800" dirty="0"/>
              <a:t>Raise Hand</a:t>
            </a:r>
          </a:p>
          <a:p>
            <a:pPr lvl="1"/>
            <a:r>
              <a:rPr lang="en-US" sz="1800" dirty="0"/>
              <a:t>Type question</a:t>
            </a:r>
          </a:p>
          <a:p>
            <a:pPr lvl="1"/>
            <a:r>
              <a:rPr lang="en-US" sz="1800" dirty="0"/>
              <a:t>Don’t hit Enter until Called Upon</a:t>
            </a:r>
          </a:p>
          <a:p>
            <a:r>
              <a:rPr lang="en-US" sz="2400" dirty="0"/>
              <a:t>Assign Students Numbers &amp; Align Activities w/Them.</a:t>
            </a:r>
          </a:p>
        </p:txBody>
      </p:sp>
    </p:spTree>
    <p:extLst>
      <p:ext uri="{BB962C8B-B14F-4D97-AF65-F5344CB8AC3E}">
        <p14:creationId xmlns:p14="http://schemas.microsoft.com/office/powerpoint/2010/main" val="35926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333170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ABOUT </a:t>
            </a:r>
            <a:r>
              <a:rPr lang="en-US" sz="4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ZOOM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931" y="2879834"/>
            <a:ext cx="3001289" cy="357351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dirty="0" smtClean="0"/>
              <a:t>Double Click the Video to the Right to Start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Zoom </a:t>
            </a:r>
            <a:r>
              <a:rPr lang="en-US" sz="1600" b="1" dirty="0"/>
              <a:t>Account</a:t>
            </a:r>
          </a:p>
          <a:p>
            <a:r>
              <a:rPr lang="en-US" sz="1600" dirty="0">
                <a:hlinkClick r:id="rId3"/>
              </a:rPr>
              <a:t>https://zoom.us</a:t>
            </a:r>
            <a:r>
              <a:rPr lang="en-US" sz="1600" dirty="0"/>
              <a:t> </a:t>
            </a:r>
          </a:p>
          <a:p>
            <a:r>
              <a:rPr lang="en-US" sz="1600" dirty="0"/>
              <a:t>Web Conferencing Tool</a:t>
            </a:r>
          </a:p>
          <a:p>
            <a:pPr marL="0" indent="0">
              <a:buNone/>
            </a:pPr>
            <a:r>
              <a:rPr lang="en-US" sz="1600" b="1" dirty="0"/>
              <a:t>Your Pro Account</a:t>
            </a:r>
          </a:p>
          <a:p>
            <a:r>
              <a:rPr lang="en-US" sz="1400" dirty="0"/>
              <a:t>Pro Account</a:t>
            </a:r>
          </a:p>
          <a:p>
            <a:r>
              <a:rPr lang="en-US" sz="1400" dirty="0"/>
              <a:t>100 Participants / Meeting</a:t>
            </a:r>
          </a:p>
          <a:p>
            <a:r>
              <a:rPr lang="en-US" sz="1400" dirty="0"/>
              <a:t>Link Can Be Put in Your Canvas Course for Student Access</a:t>
            </a:r>
          </a:p>
          <a:p>
            <a:pPr marL="0" indent="0">
              <a:buNone/>
            </a:pPr>
            <a:r>
              <a:rPr lang="en-US" sz="1400" b="1" dirty="0"/>
              <a:t>Your Pro Account</a:t>
            </a:r>
          </a:p>
          <a:p>
            <a:r>
              <a:rPr lang="en-US" sz="1400" dirty="0">
                <a:hlinkClick r:id="rId4"/>
              </a:rPr>
              <a:t>https://support.zoom.us/</a:t>
            </a:r>
            <a:r>
              <a:rPr lang="en-US" sz="1400" dirty="0"/>
              <a:t> </a:t>
            </a:r>
          </a:p>
        </p:txBody>
      </p:sp>
      <p:pic>
        <p:nvPicPr>
          <p:cNvPr id="7" name="ygZ96J_z4AY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02694" y="2714625"/>
            <a:ext cx="6346306" cy="35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686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 </a:t>
            </a:r>
            <a:r>
              <a:rPr lang="en-US" sz="4000" dirty="0" smtClean="0">
                <a:solidFill>
                  <a:srgbClr val="FFFFFF"/>
                </a:solidFill>
              </a:rPr>
              <a:t>Your </a:t>
            </a:r>
            <a:r>
              <a:rPr lang="en-US" sz="4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Personal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Meeting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931" y="2879834"/>
            <a:ext cx="3001289" cy="35735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Double Click the Video to the Right to Start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Personal </a:t>
            </a:r>
            <a:r>
              <a:rPr lang="en-US" sz="1600" b="1" dirty="0"/>
              <a:t>Meeting ID</a:t>
            </a:r>
          </a:p>
          <a:p>
            <a:r>
              <a:rPr lang="en-US" sz="1500" dirty="0"/>
              <a:t>Assigned Automatically.</a:t>
            </a:r>
          </a:p>
          <a:p>
            <a:r>
              <a:rPr lang="en-US" sz="1500" dirty="0"/>
              <a:t>Start it Anytime or Schedule it.  </a:t>
            </a:r>
          </a:p>
          <a:p>
            <a:r>
              <a:rPr lang="en-US" sz="1500" dirty="0"/>
              <a:t>Personal Meeting URL; </a:t>
            </a:r>
            <a:br>
              <a:rPr lang="en-US" sz="1500" dirty="0"/>
            </a:br>
            <a:r>
              <a:rPr lang="en-US" sz="1500" dirty="0"/>
              <a:t>https://</a:t>
            </a:r>
            <a:r>
              <a:rPr lang="en-US" sz="1500" dirty="0" err="1"/>
              <a:t>zoom.us</a:t>
            </a:r>
            <a:r>
              <a:rPr lang="en-US" sz="1500" dirty="0"/>
              <a:t>/j/5551112222</a:t>
            </a:r>
          </a:p>
          <a:p>
            <a:r>
              <a:rPr lang="en-US" sz="1500" dirty="0"/>
              <a:t>You can customize the 10 digit ID</a:t>
            </a:r>
            <a:br>
              <a:rPr lang="en-US" sz="1500" dirty="0"/>
            </a:br>
            <a:r>
              <a:rPr lang="en-US" sz="1500" dirty="0"/>
              <a:t>(See Next Slide)</a:t>
            </a:r>
          </a:p>
        </p:txBody>
      </p:sp>
      <p:pic>
        <p:nvPicPr>
          <p:cNvPr id="7" name="What is a Meeting ID &amp; Personal Meeting ID Explained" descr="Zoom tutorial video specific to the Personal Meeting ID.">
            <a:hlinkClick r:id="" action="ppaction://media"/>
            <a:extLst>
              <a:ext uri="{FF2B5EF4-FFF2-40B4-BE49-F238E27FC236}">
                <a16:creationId xmlns:a16="http://schemas.microsoft.com/office/drawing/2014/main" id="{934E7573-6A2E-CA4A-90A1-ABF27CC7BA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57800" y="265123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Customizing Your Personal Meeting ID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931" y="2559090"/>
            <a:ext cx="3306090" cy="389426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/>
              <a:t>Zoom Account</a:t>
            </a:r>
          </a:p>
          <a:p>
            <a:r>
              <a:rPr lang="en-US" sz="1600" dirty="0"/>
              <a:t>Log into </a:t>
            </a:r>
            <a:r>
              <a:rPr lang="en-US" sz="1600" dirty="0">
                <a:hlinkClick r:id="rId2"/>
              </a:rPr>
              <a:t>https://zoom.us</a:t>
            </a:r>
            <a:endParaRPr lang="en-US" sz="1600" dirty="0"/>
          </a:p>
          <a:p>
            <a:r>
              <a:rPr lang="en-US" sz="1600" dirty="0"/>
              <a:t>Click My Profile</a:t>
            </a:r>
          </a:p>
          <a:p>
            <a:r>
              <a:rPr lang="en-US" sz="1600" dirty="0"/>
              <a:t>Personal Meeting ID Section</a:t>
            </a:r>
          </a:p>
          <a:p>
            <a:r>
              <a:rPr lang="en-US" sz="1600" dirty="0"/>
              <a:t>Click Edit</a:t>
            </a:r>
          </a:p>
          <a:p>
            <a:r>
              <a:rPr lang="en-US" sz="1600" dirty="0"/>
              <a:t>Work Phone Number Recommended</a:t>
            </a:r>
          </a:p>
          <a:p>
            <a:r>
              <a:rPr lang="en-US" sz="1600" dirty="0"/>
              <a:t>Highlight, Copy, Paste into Canvas Course.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Support Information</a:t>
            </a:r>
          </a:p>
          <a:p>
            <a:r>
              <a:rPr lang="en-US" sz="1500" dirty="0">
                <a:hlinkClick r:id="rId3"/>
              </a:rPr>
              <a:t>https://support.zoom.us/hc/en-us/articles/201362843-What-is-Personal-Meeting-ID-PMI-and-Personal-Link-</a:t>
            </a:r>
            <a:r>
              <a:rPr lang="en-US" sz="1500" dirty="0"/>
              <a:t> </a:t>
            </a:r>
          </a:p>
        </p:txBody>
      </p:sp>
      <p:pic>
        <p:nvPicPr>
          <p:cNvPr id="20" name="Picture 1" descr="The Zoom My Profile page with the Edit option highlighted next to the Personal Meeting ID section of the page.">
            <a:extLst>
              <a:ext uri="{FF2B5EF4-FFF2-40B4-BE49-F238E27FC236}">
                <a16:creationId xmlns:a16="http://schemas.microsoft.com/office/drawing/2014/main" id="{E5174161-30EC-974E-B8E7-7D78DFC997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12008" y="2380594"/>
            <a:ext cx="7065506" cy="2748454"/>
          </a:xfrm>
        </p:spPr>
      </p:pic>
    </p:spTree>
    <p:extLst>
      <p:ext uri="{BB962C8B-B14F-4D97-AF65-F5344CB8AC3E}">
        <p14:creationId xmlns:p14="http://schemas.microsoft.com/office/powerpoint/2010/main" val="261968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Downloading The ZOOM Client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931" y="2559090"/>
            <a:ext cx="3306090" cy="38942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/>
              <a:t>Zoom Account</a:t>
            </a:r>
          </a:p>
          <a:p>
            <a:r>
              <a:rPr lang="en-US" sz="1600" dirty="0">
                <a:hlinkClick r:id="rId2"/>
              </a:rPr>
              <a:t>https://zoom.us</a:t>
            </a:r>
            <a:r>
              <a:rPr lang="en-US" sz="1600" dirty="0"/>
              <a:t> </a:t>
            </a:r>
          </a:p>
          <a:p>
            <a:r>
              <a:rPr lang="en-US" sz="1600" dirty="0"/>
              <a:t>My Profile</a:t>
            </a:r>
          </a:p>
          <a:p>
            <a:r>
              <a:rPr lang="en-US" sz="1600" dirty="0"/>
              <a:t>Personal Meeting ID</a:t>
            </a:r>
          </a:p>
          <a:p>
            <a:r>
              <a:rPr lang="en-US" sz="1600" dirty="0"/>
              <a:t>Edit</a:t>
            </a:r>
          </a:p>
          <a:p>
            <a:r>
              <a:rPr lang="en-US" sz="1600" dirty="0"/>
              <a:t>Work Phone Number Recommended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Support Information</a:t>
            </a:r>
          </a:p>
          <a:p>
            <a:r>
              <a:rPr lang="en-US" sz="1500" dirty="0">
                <a:hlinkClick r:id="rId3"/>
              </a:rPr>
              <a:t>https://support.zoom.us/hc/en-us/articles/201362843-What-is-Personal-Meeting-ID-PMI-and-Personal-Link-</a:t>
            </a:r>
            <a:r>
              <a:rPr lang="en-US" sz="1500" dirty="0"/>
              <a:t> </a:t>
            </a:r>
          </a:p>
        </p:txBody>
      </p:sp>
      <p:pic>
        <p:nvPicPr>
          <p:cNvPr id="7" name="Picture 1" descr="Zoom website with the Resources menu item clicked and the Download Zoom Client link highlighted.">
            <a:extLst>
              <a:ext uri="{FF2B5EF4-FFF2-40B4-BE49-F238E27FC236}">
                <a16:creationId xmlns:a16="http://schemas.microsoft.com/office/drawing/2014/main" id="{7C52FB8C-91FA-1C4B-B16D-9963A65AC2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49766" y="2578042"/>
            <a:ext cx="6004034" cy="3298305"/>
          </a:xfrm>
        </p:spPr>
      </p:pic>
    </p:spTree>
    <p:extLst>
      <p:ext uri="{BB962C8B-B14F-4D97-AF65-F5344CB8AC3E}">
        <p14:creationId xmlns:p14="http://schemas.microsoft.com/office/powerpoint/2010/main" val="106201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CD43-471F-F64E-857F-095525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64240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Starting a Meeting from the ZOOM Client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CC6A343-2DA1-2143-AB2B-64A909BF7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931" y="2559090"/>
            <a:ext cx="3306090" cy="389426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/>
              <a:t>Zoom Client Strategies</a:t>
            </a:r>
          </a:p>
          <a:p>
            <a:r>
              <a:rPr lang="en-US" sz="1600" dirty="0"/>
              <a:t>Want to have all Meetings Use Your Personal Meeting ID?</a:t>
            </a:r>
          </a:p>
          <a:p>
            <a:r>
              <a:rPr lang="en-US" sz="1600" dirty="0"/>
              <a:t>Click on Meetings Tab</a:t>
            </a:r>
          </a:p>
          <a:p>
            <a:r>
              <a:rPr lang="en-US" sz="1600" dirty="0"/>
              <a:t>Check “Always Use PMI for Instant Meetings on this Computer”</a:t>
            </a:r>
          </a:p>
          <a:p>
            <a:r>
              <a:rPr lang="en-US" sz="1600" dirty="0"/>
              <a:t>Click Start Meeting on Home Tab.</a:t>
            </a:r>
          </a:p>
          <a:p>
            <a:r>
              <a:rPr lang="en-US" sz="1600" dirty="0"/>
              <a:t>Note: This will have to be done on each computer you use.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Support Information</a:t>
            </a:r>
          </a:p>
          <a:p>
            <a:r>
              <a:rPr lang="en-US" sz="1500" dirty="0">
                <a:hlinkClick r:id="rId2"/>
              </a:rPr>
              <a:t>https://support.zoom.us/hc/en-us/articles/201362033-Getting-Started-on-PC-and-Mac</a:t>
            </a:r>
            <a:r>
              <a:rPr lang="en-US" sz="1500" dirty="0"/>
              <a:t> </a:t>
            </a:r>
          </a:p>
        </p:txBody>
      </p:sp>
      <p:pic>
        <p:nvPicPr>
          <p:cNvPr id="13" name="Picture 1" descr="Zoom Client Home page with buttons to Start, Join, or Schedule a Meeting.">
            <a:extLst>
              <a:ext uri="{FF2B5EF4-FFF2-40B4-BE49-F238E27FC236}">
                <a16:creationId xmlns:a16="http://schemas.microsoft.com/office/drawing/2014/main" id="{C34DA98C-4E19-9640-87C9-8947367F24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59668" y="2510792"/>
            <a:ext cx="2297013" cy="4215398"/>
          </a:xfrm>
        </p:spPr>
      </p:pic>
      <p:pic>
        <p:nvPicPr>
          <p:cNvPr id="15" name="Picture 2" descr="Zoom Client Meetings Tab with &quot;Always use PMI for instant meetings on this computer&quot; clicked.">
            <a:extLst>
              <a:ext uri="{FF2B5EF4-FFF2-40B4-BE49-F238E27FC236}">
                <a16:creationId xmlns:a16="http://schemas.microsoft.com/office/drawing/2014/main" id="{AEF6AEF0-7F14-2C42-A4F4-9CEE2AC6A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506" y="2510792"/>
            <a:ext cx="2307376" cy="421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64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1682</Words>
  <Application>Microsoft Office PowerPoint</Application>
  <PresentationFormat>Widescreen</PresentationFormat>
  <Paragraphs>266</Paragraphs>
  <Slides>24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Synchronous Communication</vt:lpstr>
      <vt:lpstr>Synchronous Communication Tools</vt:lpstr>
      <vt:lpstr>Reason &amp; Purposes for Synchronous Tools?</vt:lpstr>
      <vt:lpstr>Managing the Chaos!</vt:lpstr>
      <vt:lpstr>ABOUT ZOOM</vt:lpstr>
      <vt:lpstr>Set Your Personal Meeting ID</vt:lpstr>
      <vt:lpstr>Customizing Your Personal Meeting ID</vt:lpstr>
      <vt:lpstr>Downloading The ZOOM Client</vt:lpstr>
      <vt:lpstr>Starting a Meeting from the ZOOM Client</vt:lpstr>
      <vt:lpstr>Checking Audio / Video</vt:lpstr>
      <vt:lpstr>Zoom Environment: Toolbar</vt:lpstr>
      <vt:lpstr>Zoom Environment: Recording Your Meeting</vt:lpstr>
      <vt:lpstr>Zoom Environment: Manage Participants</vt:lpstr>
      <vt:lpstr>Zoom Environment: Participant Nonverbal Feedback</vt:lpstr>
      <vt:lpstr>Zoom: Participant Nonverbal Feedback Activity</vt:lpstr>
      <vt:lpstr>Zoom Environment: Chat</vt:lpstr>
      <vt:lpstr>Zoom: Chat Activity</vt:lpstr>
      <vt:lpstr>Zoom: Chat / Share a File in Meeting Activity</vt:lpstr>
      <vt:lpstr>Zoom: Share Screen / Program</vt:lpstr>
      <vt:lpstr>Zoom: Annotate Screen</vt:lpstr>
      <vt:lpstr>Zoom: Breakout Rooms</vt:lpstr>
      <vt:lpstr>Zoom: Polling – Create a Poll</vt:lpstr>
      <vt:lpstr>Zoom: Polling – Launch a Poll</vt:lpstr>
      <vt:lpstr>Zoom Environment: End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Synchronous Communication</dc:title>
  <dc:creator>Bowersox-johnson, Kevin</dc:creator>
  <cp:lastModifiedBy>Just Click OK</cp:lastModifiedBy>
  <cp:revision>45</cp:revision>
  <dcterms:created xsi:type="dcterms:W3CDTF">2018-12-04T20:52:45Z</dcterms:created>
  <dcterms:modified xsi:type="dcterms:W3CDTF">2020-03-31T18:29:19Z</dcterms:modified>
</cp:coreProperties>
</file>